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0" autoAdjust="0"/>
    <p:restoredTop sz="94636" autoAdjust="0"/>
  </p:normalViewPr>
  <p:slideViewPr>
    <p:cSldViewPr>
      <p:cViewPr varScale="1">
        <p:scale>
          <a:sx n="69" d="100"/>
          <a:sy n="69" d="100"/>
        </p:scale>
        <p:origin x="-1796"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84774E9-E517-4842-89B9-2CBACB1A4188}" type="datetimeFigureOut">
              <a:rPr lang="ru-RU" smtClean="0"/>
              <a:t>12.05.2016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63CEC3-1B97-42AB-8DDF-DD78261DBB6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84774E9-E517-4842-89B9-2CBACB1A4188}" type="datetimeFigureOut">
              <a:rPr lang="ru-RU" smtClean="0"/>
              <a:t>12.05.2016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63CEC3-1B97-42AB-8DDF-DD78261DBB6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84774E9-E517-4842-89B9-2CBACB1A4188}" type="datetimeFigureOut">
              <a:rPr lang="ru-RU" smtClean="0"/>
              <a:t>12.05.2016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63CEC3-1B97-42AB-8DDF-DD78261DBB63}"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84774E9-E517-4842-89B9-2CBACB1A4188}" type="datetimeFigureOut">
              <a:rPr lang="ru-RU" smtClean="0"/>
              <a:t>12.05.2016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63CEC3-1B97-42AB-8DDF-DD78261DBB63}"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84774E9-E517-4842-89B9-2CBACB1A4188}" type="datetimeFigureOut">
              <a:rPr lang="ru-RU" smtClean="0"/>
              <a:t>12.05.2016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63CEC3-1B97-42AB-8DDF-DD78261DBB6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084774E9-E517-4842-89B9-2CBACB1A4188}" type="datetimeFigureOut">
              <a:rPr lang="ru-RU" smtClean="0"/>
              <a:t>12.05.2016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63CEC3-1B97-42AB-8DDF-DD78261DBB63}"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84774E9-E517-4842-89B9-2CBACB1A4188}" type="datetimeFigureOut">
              <a:rPr lang="ru-RU" smtClean="0"/>
              <a:t>12.05.2016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963CEC3-1B97-42AB-8DDF-DD78261DBB6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84774E9-E517-4842-89B9-2CBACB1A4188}" type="datetimeFigureOut">
              <a:rPr lang="ru-RU" smtClean="0"/>
              <a:t>12.05.2016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963CEC3-1B97-42AB-8DDF-DD78261DBB6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84774E9-E517-4842-89B9-2CBACB1A4188}" type="datetimeFigureOut">
              <a:rPr lang="ru-RU" smtClean="0"/>
              <a:t>12.05.2016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963CEC3-1B97-42AB-8DDF-DD78261DBB6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4774E9-E517-4842-89B9-2CBACB1A4188}" type="datetimeFigureOut">
              <a:rPr lang="ru-RU" smtClean="0"/>
              <a:t>12.05.2016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63CEC3-1B97-42AB-8DDF-DD78261DBB63}"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84774E9-E517-4842-89B9-2CBACB1A4188}" type="datetimeFigureOut">
              <a:rPr lang="ru-RU" smtClean="0"/>
              <a:t>12.05.2016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63CEC3-1B97-42AB-8DDF-DD78261DBB63}"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84774E9-E517-4842-89B9-2CBACB1A4188}" type="datetimeFigureOut">
              <a:rPr lang="ru-RU" smtClean="0"/>
              <a:t>12.05.2016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963CEC3-1B97-42AB-8DDF-DD78261DBB63}"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garantf1://12012448.100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garantf1://10028024.3/" TargetMode="External"/><Relationship Id="rId2" Type="http://schemas.openxmlformats.org/officeDocument/2006/relationships/hyperlink" Target="garantf1://10028024.0/" TargetMode="External"/><Relationship Id="rId1" Type="http://schemas.openxmlformats.org/officeDocument/2006/relationships/slideLayout" Target="../slideLayouts/slideLayout2.xml"/><Relationship Id="rId6" Type="http://schemas.openxmlformats.org/officeDocument/2006/relationships/hyperlink" Target="#sub_0"/><Relationship Id="rId5" Type="http://schemas.openxmlformats.org/officeDocument/2006/relationships/hyperlink" Target="garantf1://10028024.102/" TargetMode="External"/><Relationship Id="rId4" Type="http://schemas.openxmlformats.org/officeDocument/2006/relationships/hyperlink" Target="garantf1://10028024.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garantf1://10001361.0/" TargetMode="External"/><Relationship Id="rId2" Type="http://schemas.openxmlformats.org/officeDocument/2006/relationships/hyperlink" Target="garantf1://23168.7/" TargetMode="External"/><Relationship Id="rId1" Type="http://schemas.openxmlformats.org/officeDocument/2006/relationships/slideLayout" Target="../slideLayouts/slideLayout2.xml"/><Relationship Id="rId4" Type="http://schemas.openxmlformats.org/officeDocument/2006/relationships/hyperlink" Target="#sub_101"/></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sub_71"/><Relationship Id="rId2" Type="http://schemas.openxmlformats.org/officeDocument/2006/relationships/hyperlink" Target="garantf1://10001361.1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sub_0"/><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sub_906"/><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ub_109"/><Relationship Id="rId2" Type="http://schemas.openxmlformats.org/officeDocument/2006/relationships/hyperlink" Target="#sub_106"/><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garantf1://23168.0/" TargetMode="External"/><Relationship Id="rId2" Type="http://schemas.openxmlformats.org/officeDocument/2006/relationships/hyperlink" Target="garantf1://10001361.4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00809"/>
            <a:ext cx="7772400" cy="1080119"/>
          </a:xfrm>
        </p:spPr>
        <p:txBody>
          <a:bodyPr>
            <a:normAutofit fontScale="90000"/>
          </a:bodyPr>
          <a:lstStyle/>
          <a:p>
            <a:r>
              <a:rPr lang="ru-RU" dirty="0" smtClean="0"/>
              <a:t>Актуальные проблемы хранения оружия в музеях Российской Федерации</a:t>
            </a:r>
            <a:endParaRPr lang="ru-RU" dirty="0"/>
          </a:p>
        </p:txBody>
      </p:sp>
    </p:spTree>
    <p:extLst>
      <p:ext uri="{BB962C8B-B14F-4D97-AF65-F5344CB8AC3E}">
        <p14:creationId xmlns:p14="http://schemas.microsoft.com/office/powerpoint/2010/main" val="3498968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55000" lnSpcReduction="20000"/>
          </a:bodyPr>
          <a:lstStyle/>
          <a:p>
            <a:r>
              <a:rPr lang="ru-RU" u="sng" dirty="0"/>
              <a:t>Правила учета, ношения, перевозки, транспортирования и уничтожения оружия определяются Правительством Российской Федерации.</a:t>
            </a:r>
            <a:endParaRPr lang="ru-RU" dirty="0"/>
          </a:p>
          <a:p>
            <a:r>
              <a:rPr lang="ru-RU" u="sng" dirty="0"/>
              <a:t>Коллекционированием и экспонированием оружия на территории Российской Федерации имеют право заниматься юридические лица и граждане, имеющие соответствующие лицензии органов внутренних дел.</a:t>
            </a:r>
            <a:endParaRPr lang="ru-RU" dirty="0"/>
          </a:p>
          <a:p>
            <a:r>
              <a:rPr lang="ru-RU" dirty="0">
                <a:hlinkClick r:id="rId2"/>
              </a:rPr>
              <a:t>Правила</a:t>
            </a:r>
            <a:r>
              <a:rPr lang="ru-RU" dirty="0"/>
              <a:t> коллекционирования и экспонирования оружия, а также конструктивно сходных с оружием изделий, порядок их производства, торговли ими, их продажи, передачи, приобретения, экспонирования, хранения и транспортирования, а также номенклатура оружия устанавливаются Правительством Российской Федерации.</a:t>
            </a:r>
          </a:p>
          <a:p>
            <a:r>
              <a:rPr lang="ru-RU" u="sng" dirty="0"/>
              <a:t>Иностранные граждане вправе участвовать в экспонировании временно ввезенного ими в Российскую Федерацию оружия, имеющего культурную ценность, копий старинного (антикварного) оружия и реплик старинного (антикварного) оружия, а также носить такое оружие вместе с историческими костюмами при участии в проведении историко-культурных мероприятий. Правила участия иностранных граждан в указанном экспонировании и правила ношения ими оружия, имеющего культурную ценность, копий старинного (антикварного) оружия и реплик старинного (антикварного) оружия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культуры, по согласованию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внутренних дел.</a:t>
            </a:r>
            <a:endParaRPr lang="ru-RU" dirty="0"/>
          </a:p>
          <a:p>
            <a:endParaRPr lang="ru-RU" dirty="0"/>
          </a:p>
        </p:txBody>
      </p:sp>
      <p:sp>
        <p:nvSpPr>
          <p:cNvPr id="3" name="Заголовок 2"/>
          <p:cNvSpPr>
            <a:spLocks noGrp="1"/>
          </p:cNvSpPr>
          <p:nvPr>
            <p:ph type="title"/>
          </p:nvPr>
        </p:nvSpPr>
        <p:spPr>
          <a:xfrm>
            <a:off x="457200" y="404664"/>
            <a:ext cx="8229600" cy="1656184"/>
          </a:xfrm>
        </p:spPr>
        <p:txBody>
          <a:bodyPr>
            <a:noAutofit/>
          </a:bodyPr>
          <a:lstStyle/>
          <a:p>
            <a:r>
              <a:rPr lang="ru-RU" sz="2800" b="1" dirty="0"/>
              <a:t>Статья 25.</a:t>
            </a:r>
            <a:r>
              <a:rPr lang="ru-RU" sz="2800" dirty="0"/>
              <a:t> Учет, ношение, перевозка, транспортирование, уничтожение, коллекционирование и экспонирование оружия</a:t>
            </a:r>
            <a:br>
              <a:rPr lang="ru-RU" sz="2800" dirty="0"/>
            </a:br>
            <a:endParaRPr lang="ru-RU" sz="2800" dirty="0"/>
          </a:p>
        </p:txBody>
      </p:sp>
    </p:spTree>
    <p:extLst>
      <p:ext uri="{BB962C8B-B14F-4D97-AF65-F5344CB8AC3E}">
        <p14:creationId xmlns:p14="http://schemas.microsoft.com/office/powerpoint/2010/main" val="2930263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t>5. Министерству культуры Российской Федерации, Министерству внутренних дел Российской Федерации, Министерству экономики Российской Федерации, Государственному таможенному комитету Российской Федерации, Государственной налоговой службе Российской Федерации, Федеральной службе налоговой полиции Российской Федерации совместно с заинтересованными организациями в 3-месячный срок внести в Правительство Российской Федерации проекты законодательных и иных нормативных правовых актов Российской Федерации по регулированию оборота оружия, имеющего культурную ценность.</a:t>
            </a:r>
          </a:p>
          <a:p>
            <a:r>
              <a:rPr lang="ru-RU" b="1" dirty="0"/>
              <a:t> </a:t>
            </a:r>
            <a:endParaRPr lang="ru-RU" dirty="0"/>
          </a:p>
          <a:p>
            <a:endParaRPr lang="ru-RU" dirty="0"/>
          </a:p>
        </p:txBody>
      </p:sp>
      <p:sp>
        <p:nvSpPr>
          <p:cNvPr id="3" name="Заголовок 2"/>
          <p:cNvSpPr>
            <a:spLocks noGrp="1"/>
          </p:cNvSpPr>
          <p:nvPr>
            <p:ph type="title"/>
          </p:nvPr>
        </p:nvSpPr>
        <p:spPr>
          <a:xfrm>
            <a:off x="457200" y="338328"/>
            <a:ext cx="8229600" cy="1794528"/>
          </a:xfrm>
        </p:spPr>
        <p:txBody>
          <a:bodyPr>
            <a:normAutofit fontScale="90000"/>
          </a:bodyPr>
          <a:lstStyle/>
          <a:p>
            <a:r>
              <a:rPr lang="ru-RU" sz="2700" b="1" dirty="0"/>
              <a:t>Постановление Правительства РФ от 21 июля 1998 г. N 814</a:t>
            </a:r>
            <a:br>
              <a:rPr lang="ru-RU" sz="2700" b="1" dirty="0"/>
            </a:br>
            <a:r>
              <a:rPr lang="ru-RU" sz="2700" b="1" dirty="0"/>
              <a:t>"О мерах по регулированию оборота гражданского и служебного оружия и патронов к нему на территории Российской Федерации"</a:t>
            </a:r>
            <a:r>
              <a:rPr lang="ru-RU" sz="3200" dirty="0"/>
              <a:t/>
            </a:r>
            <a:br>
              <a:rPr lang="ru-RU" sz="3200" dirty="0"/>
            </a:br>
            <a:endParaRPr lang="ru-RU" sz="3200" dirty="0"/>
          </a:p>
        </p:txBody>
      </p:sp>
    </p:spTree>
    <p:extLst>
      <p:ext uri="{BB962C8B-B14F-4D97-AF65-F5344CB8AC3E}">
        <p14:creationId xmlns:p14="http://schemas.microsoft.com/office/powerpoint/2010/main" val="144560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t>1. Настоящие Правила в соответствии с </a:t>
            </a:r>
            <a:r>
              <a:rPr lang="ru-RU" dirty="0">
                <a:hlinkClick r:id="rId2"/>
              </a:rPr>
              <a:t>Федеральным законом</a:t>
            </a:r>
            <a:r>
              <a:rPr lang="ru-RU" dirty="0"/>
              <a:t> "Об оружии" регулируют оборот </a:t>
            </a:r>
            <a:r>
              <a:rPr lang="ru-RU" dirty="0">
                <a:hlinkClick r:id="rId3"/>
              </a:rPr>
              <a:t>гражданского</a:t>
            </a:r>
            <a:r>
              <a:rPr lang="ru-RU" dirty="0"/>
              <a:t> и </a:t>
            </a:r>
            <a:r>
              <a:rPr lang="ru-RU" dirty="0">
                <a:hlinkClick r:id="rId4"/>
              </a:rPr>
              <a:t>служебного оружия</a:t>
            </a:r>
            <a:r>
              <a:rPr lang="ru-RU" dirty="0"/>
              <a:t>, основных частей </a:t>
            </a:r>
            <a:r>
              <a:rPr lang="ru-RU" dirty="0">
                <a:hlinkClick r:id="rId5"/>
              </a:rPr>
              <a:t>огнестрельного оружия</a:t>
            </a:r>
            <a:r>
              <a:rPr lang="ru-RU" dirty="0"/>
              <a:t> (далее именуется - оружие) и патронов (составных частей патронов) к нему, включая производство, торговлю, продажу, передачу, приобретение, коллекционирование, экспонирование, учет, хранение, ношение, перевозку, транспортирование, использование, изъятие, уничтожение, ввоз в Российскую Федерацию и вывоз из Российской Федерации.</a:t>
            </a:r>
          </a:p>
          <a:p>
            <a:r>
              <a:rPr lang="ru-RU" b="1" dirty="0"/>
              <a:t>Настоящие Правила не распространяются на оборот оружия, имеющего культурную ценность, за исключением случаев, прямо предусмотренных указанными Правилами.</a:t>
            </a:r>
            <a:endParaRPr lang="ru-RU" dirty="0"/>
          </a:p>
          <a:p>
            <a:endParaRPr lang="ru-RU" dirty="0"/>
          </a:p>
        </p:txBody>
      </p:sp>
      <p:sp>
        <p:nvSpPr>
          <p:cNvPr id="3" name="Заголовок 2"/>
          <p:cNvSpPr>
            <a:spLocks noGrp="1"/>
          </p:cNvSpPr>
          <p:nvPr>
            <p:ph type="title"/>
          </p:nvPr>
        </p:nvSpPr>
        <p:spPr>
          <a:xfrm>
            <a:off x="457200" y="338328"/>
            <a:ext cx="8229600" cy="1578504"/>
          </a:xfrm>
        </p:spPr>
        <p:txBody>
          <a:bodyPr>
            <a:normAutofit fontScale="90000"/>
          </a:bodyPr>
          <a:lstStyle/>
          <a:p>
            <a:r>
              <a:rPr lang="ru-RU" sz="2800" b="1" dirty="0"/>
              <a:t>Правила</a:t>
            </a:r>
            <a:br>
              <a:rPr lang="ru-RU" sz="2800" b="1" dirty="0"/>
            </a:br>
            <a:r>
              <a:rPr lang="ru-RU" sz="2800" b="1" dirty="0"/>
              <a:t>оборота гражданского и служебного оружия и патронов к нему на территории Российской Федерации</a:t>
            </a:r>
            <a:br>
              <a:rPr lang="ru-RU" sz="2800" b="1" dirty="0"/>
            </a:br>
            <a:r>
              <a:rPr lang="ru-RU" sz="2800" b="1" dirty="0"/>
              <a:t>(утв. </a:t>
            </a:r>
            <a:r>
              <a:rPr lang="ru-RU" sz="2800" dirty="0">
                <a:hlinkClick r:id="rId6"/>
              </a:rPr>
              <a:t>постановлением</a:t>
            </a:r>
            <a:r>
              <a:rPr lang="ru-RU" sz="2800" b="1" dirty="0"/>
              <a:t> Правительства РФ от 21 июля 1998 г. N 814)</a:t>
            </a:r>
            <a:endParaRPr lang="ru-RU" sz="2800" dirty="0"/>
          </a:p>
        </p:txBody>
      </p:sp>
    </p:spTree>
    <p:extLst>
      <p:ext uri="{BB962C8B-B14F-4D97-AF65-F5344CB8AC3E}">
        <p14:creationId xmlns:p14="http://schemas.microsoft.com/office/powerpoint/2010/main" val="3521063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д) экспертам по культурным ценностям, уполномоченным Министерством культуры Российской Федерации, - для проведения государственной экспертизы (историко-культурной или искусствоведческой экспертизы) ввозимого в Российскую Федерацию и (или) вывозимого из Российской Федерации оружия, имеющего культурную ценность, копий старинного (антикварного) оружия и реплик старинного (антикварного) оружия, коллекционируемого оружия, имеющего культурную ценность, а также изъятого и конфискованного оружия и патронов, в порядке, установленном Министерством культуры Российской Федерации по согласованию с Министерством внутренних дел Российской Федерации;</a:t>
            </a:r>
          </a:p>
          <a:p>
            <a:r>
              <a:rPr lang="ru-RU" dirty="0"/>
              <a:t> </a:t>
            </a:r>
          </a:p>
          <a:p>
            <a:r>
              <a:rPr lang="ru-RU" dirty="0"/>
              <a:t>ж.2) в музеи и иные организации в соответствии с законодательством Российской Федерации - для коллекционирования и (или) экспонирования оружия и патронов к нему;</a:t>
            </a:r>
          </a:p>
          <a:p>
            <a:endParaRPr lang="ru-RU" dirty="0"/>
          </a:p>
        </p:txBody>
      </p:sp>
      <p:sp>
        <p:nvSpPr>
          <p:cNvPr id="3" name="Заголовок 2"/>
          <p:cNvSpPr>
            <a:spLocks noGrp="1"/>
          </p:cNvSpPr>
          <p:nvPr>
            <p:ph type="title"/>
          </p:nvPr>
        </p:nvSpPr>
        <p:spPr/>
        <p:txBody>
          <a:bodyPr>
            <a:normAutofit/>
          </a:bodyPr>
          <a:lstStyle/>
          <a:p>
            <a:r>
              <a:rPr lang="ru-RU" sz="3200" dirty="0"/>
              <a:t>15. Оружие и патроны могут передаваться:</a:t>
            </a:r>
            <a:br>
              <a:rPr lang="ru-RU" sz="3200" dirty="0"/>
            </a:br>
            <a:endParaRPr lang="ru-RU" sz="3200" dirty="0"/>
          </a:p>
        </p:txBody>
      </p:sp>
    </p:spTree>
    <p:extLst>
      <p:ext uri="{BB962C8B-B14F-4D97-AF65-F5344CB8AC3E}">
        <p14:creationId xmlns:p14="http://schemas.microsoft.com/office/powerpoint/2010/main" val="1400431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а) оружия и патронов, предназначенных для осуществления производственного или учебного процесса, исследований, разработки, испытаний, либо их единичных экземпляров, изготовленных в указанных целях;</a:t>
            </a:r>
          </a:p>
          <a:p>
            <a:r>
              <a:rPr lang="ru-RU" dirty="0"/>
              <a:t>б) разрезных образцов оружия и патронов, восстановление рабочего состояния которых технически невозможно, патронов с просверленной гильзой без пороха и с пробитым капсюлем;</a:t>
            </a:r>
          </a:p>
          <a:p>
            <a:r>
              <a:rPr lang="ru-RU" dirty="0"/>
              <a:t>в) моделей оружия (конструктивно сходных с оружием изделий, воспроизводящих конструкцию оружия и имитирующих его действие);</a:t>
            </a:r>
          </a:p>
          <a:p>
            <a:r>
              <a:rPr lang="ru-RU" dirty="0"/>
              <a:t>г) конструктивно сходных с оружием изделий, не являющихся моделями оружия;</a:t>
            </a:r>
          </a:p>
          <a:p>
            <a:r>
              <a:rPr lang="ru-RU" dirty="0"/>
              <a:t>д) муляжей оружия и патронов (изделий, сходных по внешнему виду с оружием и патронами, конструкция которых не позволяет использовать их в качестве оружия и патронов).</a:t>
            </a:r>
          </a:p>
          <a:p>
            <a:endParaRPr lang="ru-RU" dirty="0"/>
          </a:p>
        </p:txBody>
      </p:sp>
      <p:sp>
        <p:nvSpPr>
          <p:cNvPr id="3" name="Заголовок 2"/>
          <p:cNvSpPr>
            <a:spLocks noGrp="1"/>
          </p:cNvSpPr>
          <p:nvPr>
            <p:ph type="title"/>
          </p:nvPr>
        </p:nvSpPr>
        <p:spPr/>
        <p:txBody>
          <a:bodyPr>
            <a:normAutofit fontScale="90000"/>
          </a:bodyPr>
          <a:lstStyle/>
          <a:p>
            <a:r>
              <a:rPr lang="ru-RU" sz="3100" dirty="0"/>
              <a:t>34. Не признается коллекционированием и не подлежит лицензированию сбор и хранение:</a:t>
            </a:r>
            <a:r>
              <a:rPr lang="ru-RU" sz="3600" dirty="0"/>
              <a:t/>
            </a:r>
            <a:br>
              <a:rPr lang="ru-RU" sz="3600" dirty="0"/>
            </a:br>
            <a:endParaRPr lang="ru-RU" sz="3600" dirty="0"/>
          </a:p>
        </p:txBody>
      </p:sp>
    </p:spTree>
    <p:extLst>
      <p:ext uri="{BB962C8B-B14F-4D97-AF65-F5344CB8AC3E}">
        <p14:creationId xmlns:p14="http://schemas.microsoft.com/office/powerpoint/2010/main" val="620696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Иные юридические лица вправе в целях реализации своих уставных задач коллекционировать гражданское, служебное, учебное, охолощенное оружие и патроны к нему, а также оружие и патроны, имеющие культурную ценность, копии (реплики) оружия, приобретение или получение которых разрешено им в соответствии с федеральным законодательством.</a:t>
            </a:r>
          </a:p>
          <a:p>
            <a:r>
              <a:rPr lang="ru-RU" dirty="0"/>
              <a:t> </a:t>
            </a:r>
          </a:p>
          <a:p>
            <a:endParaRPr lang="ru-RU" dirty="0"/>
          </a:p>
        </p:txBody>
      </p:sp>
      <p:sp>
        <p:nvSpPr>
          <p:cNvPr id="3" name="Заголовок 2"/>
          <p:cNvSpPr>
            <a:spLocks noGrp="1"/>
          </p:cNvSpPr>
          <p:nvPr>
            <p:ph type="title"/>
          </p:nvPr>
        </p:nvSpPr>
        <p:spPr>
          <a:xfrm>
            <a:off x="457200" y="404664"/>
            <a:ext cx="8229600" cy="1584176"/>
          </a:xfrm>
        </p:spPr>
        <p:txBody>
          <a:bodyPr>
            <a:noAutofit/>
          </a:bodyPr>
          <a:lstStyle/>
          <a:p>
            <a:r>
              <a:rPr lang="ru-RU" sz="1600" dirty="0"/>
              <a:t>36. Государственные и муниципальные музеи, музеи юридических и физических лиц могут осуществлять коллекционирование оружия и патронов, за исключением самодельных, незаконно переделанных либо запрещенных к обороту на территории Российской Федерации, в порядке, установленном Министерством культуры Российской Федерации и Министерством внутренних дел Российской Федерации.</a:t>
            </a:r>
            <a:br>
              <a:rPr lang="ru-RU" sz="1600" dirty="0"/>
            </a:br>
            <a:endParaRPr lang="ru-RU" sz="1600" dirty="0"/>
          </a:p>
        </p:txBody>
      </p:sp>
    </p:spTree>
    <p:extLst>
      <p:ext uri="{BB962C8B-B14F-4D97-AF65-F5344CB8AC3E}">
        <p14:creationId xmlns:p14="http://schemas.microsoft.com/office/powerpoint/2010/main" val="2764072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smtClean="0"/>
              <a:t>подлежат </a:t>
            </a:r>
            <a:r>
              <a:rPr lang="ru-RU" dirty="0"/>
              <a:t>историко-культурной и искусствоведческой экспертизе, организуемой Министерством культуры Российской Федерации, к осуществлению которой могут привлекаться специалисты других федеральных органов исполнительной власти, а также юридических лиц, имеющих лицензии на производство, коллекционирование или экспонирование оружия.</a:t>
            </a:r>
          </a:p>
          <a:p>
            <a:r>
              <a:rPr lang="ru-RU" dirty="0"/>
              <a:t>По результатам экспертизы оружие и патроны направляются на реализацию или уничтожение. Оружие, признанное по результатам экспертизы имеющим культурную ценность либо в отношении которого необходимо создание особых условий хранения, подлежит передаче на хранение в специально уполномоченные органы и организации, определенные Министерством культуры Российской Федерации.</a:t>
            </a:r>
          </a:p>
          <a:p>
            <a:r>
              <a:rPr lang="ru-RU" dirty="0"/>
              <a:t> </a:t>
            </a:r>
          </a:p>
          <a:p>
            <a:endParaRPr lang="ru-RU" dirty="0"/>
          </a:p>
        </p:txBody>
      </p:sp>
      <p:sp>
        <p:nvSpPr>
          <p:cNvPr id="3" name="Заголовок 2"/>
          <p:cNvSpPr>
            <a:spLocks noGrp="1"/>
          </p:cNvSpPr>
          <p:nvPr>
            <p:ph type="title"/>
          </p:nvPr>
        </p:nvSpPr>
        <p:spPr/>
        <p:txBody>
          <a:bodyPr>
            <a:noAutofit/>
          </a:bodyPr>
          <a:lstStyle/>
          <a:p>
            <a:r>
              <a:rPr lang="ru-RU" sz="3200" dirty="0"/>
              <a:t>82. Изъятое или конфискованное оружие и патроны к нему, а также копии (реплики) оружия</a:t>
            </a:r>
          </a:p>
        </p:txBody>
      </p:sp>
    </p:spTree>
    <p:extLst>
      <p:ext uri="{BB962C8B-B14F-4D97-AF65-F5344CB8AC3E}">
        <p14:creationId xmlns:p14="http://schemas.microsoft.com/office/powerpoint/2010/main" val="374030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16832"/>
            <a:ext cx="8640959" cy="4680520"/>
          </a:xfrm>
        </p:spPr>
        <p:txBody>
          <a:bodyPr>
            <a:noAutofit/>
          </a:bodyPr>
          <a:lstStyle/>
          <a:p>
            <a:r>
              <a:rPr lang="ru-RU" sz="1100" b="1" dirty="0"/>
              <a:t>Статья 1. Основные понятия, применяемые в настоящем Федеральном законе</a:t>
            </a:r>
          </a:p>
          <a:p>
            <a:r>
              <a:rPr lang="ru-RU" sz="1100" u="sng" dirty="0"/>
              <a:t>Для целей настоящего Федерального закона применяются следующие основные понятия:</a:t>
            </a:r>
            <a:endParaRPr lang="ru-RU" sz="1100" dirty="0"/>
          </a:p>
          <a:p>
            <a:r>
              <a:rPr lang="ru-RU" sz="1100" b="1" dirty="0"/>
              <a:t>оружие, имеющее культурную ценность</a:t>
            </a:r>
            <a:r>
              <a:rPr lang="ru-RU" sz="1100" dirty="0"/>
              <a:t>, - оружие, включенное в состав Музейного фонда Российской Федерации в соответствии с </a:t>
            </a:r>
            <a:r>
              <a:rPr lang="ru-RU" sz="1100" dirty="0">
                <a:hlinkClick r:id="rId2"/>
              </a:rPr>
              <a:t>Федеральным законом</a:t>
            </a:r>
            <a:r>
              <a:rPr lang="ru-RU" sz="1100" dirty="0"/>
              <a:t> от 26 мая 1996 года N 54-ФЗ "О Музейном фонде Российской Федерации и музеях в Российской Федерации" либо подпадающее в соответствии с решением уполномоченного Правительством Российской Федерации федерального органа исполнительной власти под действие </a:t>
            </a:r>
            <a:r>
              <a:rPr lang="ru-RU" sz="1100" dirty="0">
                <a:hlinkClick r:id="rId3"/>
              </a:rPr>
              <a:t>Закона</a:t>
            </a:r>
            <a:r>
              <a:rPr lang="ru-RU" sz="1100" dirty="0"/>
              <a:t> Российской Федерации от 15 апреля 1993 года N 4804-I "О вывозе и ввозе культурных ценностей", в том числе старинное (антикварное) оружие;</a:t>
            </a:r>
          </a:p>
          <a:p>
            <a:r>
              <a:rPr lang="ru-RU" sz="1100" b="1" u="sng" dirty="0"/>
              <a:t>старинное (антикварное) оружие</a:t>
            </a:r>
            <a:r>
              <a:rPr lang="ru-RU" sz="1100" dirty="0"/>
              <a:t> - огнестрельное, метательное и пневматическое оружие, изготовленное до конца 1899 года (за исключением огнестрельного оружия, изготовленного для стрельбы патронами), а также холодное оружие, изготовленное до конца 1945 года;</a:t>
            </a:r>
          </a:p>
          <a:p>
            <a:r>
              <a:rPr lang="ru-RU" sz="1100" b="1" u="sng" dirty="0"/>
              <a:t>копия старинного (антикварного) оружия</a:t>
            </a:r>
            <a:r>
              <a:rPr lang="ru-RU" sz="1100" dirty="0"/>
              <a:t> - оружие, изготовленное по оригиналу либо чертежам образца старинного (антикварного) оружия при условии точного или масштабного воспроизведения его конструкции, внешнего вида и художественного оформления, не включающее подлинные части антикварного или иных видов оружия;</a:t>
            </a:r>
          </a:p>
          <a:p>
            <a:r>
              <a:rPr lang="ru-RU" sz="1100" b="1" u="sng" dirty="0"/>
              <a:t>реплика старинного (антикварного) оружия</a:t>
            </a:r>
            <a:r>
              <a:rPr lang="ru-RU" sz="1100" dirty="0"/>
              <a:t> - оружие, изготовленное по оригиналу, чертежам либо описанию образца старинного (антикварного) оружия с творческим варьированием конструкции, внешнего вида или художественной отделки, представляющее культурную ценность как образец художественного творчества и декоративно-прикладного искусства;</a:t>
            </a:r>
          </a:p>
          <a:p>
            <a:r>
              <a:rPr lang="ru-RU" sz="1100" b="1" u="sng" dirty="0"/>
              <a:t>списанное оружие</a:t>
            </a:r>
            <a:r>
              <a:rPr lang="ru-RU" sz="1100" dirty="0"/>
              <a:t> - огнестрельное оружие, в каждую основную часть которого внесены технические изменения, исключающие возможность производства выстрела из него или с использованием его основных частей патронами, в том числе метаемым снаряжением, и которое предназначено для использования при осуществлении культурной и образовательной деятельности с возможностью имитации выстрела из него патроном светозвукового действия (охолощенное оружие) или без возможности имитации выстрела из него (учебное оружие) либо для изучения процессов взаимодействия частей и механизмов оружия (разрезное оружие);</a:t>
            </a:r>
          </a:p>
          <a:p>
            <a:r>
              <a:rPr lang="ru-RU" sz="1100" b="1" u="sng" dirty="0"/>
              <a:t>охолощенные патроны</a:t>
            </a:r>
            <a:r>
              <a:rPr lang="ru-RU" sz="1100" dirty="0"/>
              <a:t> - патроны к огнестрельному оружию с отверстием в гильзе, извлеченным метательным зарядом и использованным средством инициирования.</a:t>
            </a:r>
          </a:p>
          <a:p>
            <a:r>
              <a:rPr lang="ru-RU" sz="1100" u="sng" dirty="0"/>
              <a:t>К </a:t>
            </a:r>
            <a:r>
              <a:rPr lang="ru-RU" sz="1100" dirty="0">
                <a:hlinkClick r:id="rId4"/>
              </a:rPr>
              <a:t>оружию</a:t>
            </a:r>
            <a:r>
              <a:rPr lang="ru-RU" sz="1100" dirty="0"/>
              <a:t> не относятся изделия, сертифицированные в качестве изделий хозяйственно-бытового и производственного назначения, спортивные снаряды, конструктивно сходные с оружием (далее - конструктивно сходные с оружием изделия).</a:t>
            </a:r>
          </a:p>
          <a:p>
            <a:endParaRPr lang="ru-RU" sz="1100" dirty="0"/>
          </a:p>
        </p:txBody>
      </p:sp>
      <p:sp>
        <p:nvSpPr>
          <p:cNvPr id="3" name="Заголовок 2"/>
          <p:cNvSpPr>
            <a:spLocks noGrp="1"/>
          </p:cNvSpPr>
          <p:nvPr>
            <p:ph type="title"/>
          </p:nvPr>
        </p:nvSpPr>
        <p:spPr>
          <a:xfrm>
            <a:off x="457200" y="548680"/>
            <a:ext cx="8229600" cy="1440160"/>
          </a:xfrm>
        </p:spPr>
        <p:txBody>
          <a:bodyPr>
            <a:normAutofit fontScale="90000"/>
          </a:bodyPr>
          <a:lstStyle/>
          <a:p>
            <a:r>
              <a:rPr lang="ru-RU" sz="4000" b="1" dirty="0"/>
              <a:t>Федеральный закон от 13 декабря 1996 г. N 150-ФЗ</a:t>
            </a:r>
            <a:br>
              <a:rPr lang="ru-RU" sz="4000" b="1" dirty="0"/>
            </a:br>
            <a:r>
              <a:rPr lang="ru-RU" sz="4000" b="1" dirty="0"/>
              <a:t>"Об оружии"</a:t>
            </a:r>
            <a:r>
              <a:rPr lang="ru-RU" dirty="0"/>
              <a:t/>
            </a:r>
            <a:br>
              <a:rPr lang="ru-RU" dirty="0"/>
            </a:br>
            <a:endParaRPr lang="ru-RU" dirty="0"/>
          </a:p>
        </p:txBody>
      </p:sp>
    </p:spTree>
    <p:extLst>
      <p:ext uri="{BB962C8B-B14F-4D97-AF65-F5344CB8AC3E}">
        <p14:creationId xmlns:p14="http://schemas.microsoft.com/office/powerpoint/2010/main" val="3312888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b="1" dirty="0"/>
              <a:t>На территории Российской Федерации запрещаются:</a:t>
            </a:r>
          </a:p>
          <a:p>
            <a:r>
              <a:rPr lang="ru-RU" dirty="0"/>
              <a:t> </a:t>
            </a:r>
          </a:p>
          <a:p>
            <a:r>
              <a:rPr lang="ru-RU" dirty="0"/>
              <a:t>10</a:t>
            </a:r>
            <a:r>
              <a:rPr lang="ru-RU" b="1" dirty="0"/>
              <a:t>) уничтожение оружия, имеющего культурную ценность, либо приведение его в негодность посредством применения методов и технологий, разрушающих его конструкцию или художественное оформление.</a:t>
            </a:r>
          </a:p>
          <a:p>
            <a:endParaRPr lang="ru-RU" dirty="0"/>
          </a:p>
        </p:txBody>
      </p:sp>
      <p:sp>
        <p:nvSpPr>
          <p:cNvPr id="3" name="Заголовок 2"/>
          <p:cNvSpPr>
            <a:spLocks noGrp="1"/>
          </p:cNvSpPr>
          <p:nvPr>
            <p:ph type="title"/>
          </p:nvPr>
        </p:nvSpPr>
        <p:spPr/>
        <p:txBody>
          <a:bodyPr>
            <a:normAutofit/>
          </a:bodyPr>
          <a:lstStyle/>
          <a:p>
            <a:r>
              <a:rPr lang="ru-RU" sz="3200" b="1" dirty="0"/>
              <a:t>Статья 6.</a:t>
            </a:r>
            <a:r>
              <a:rPr lang="ru-RU" sz="3200" dirty="0"/>
              <a:t> Ограничения, устанавливаемые на оборот гражданского и служебного оружия</a:t>
            </a:r>
          </a:p>
        </p:txBody>
      </p:sp>
    </p:spTree>
    <p:extLst>
      <p:ext uri="{BB962C8B-B14F-4D97-AF65-F5344CB8AC3E}">
        <p14:creationId xmlns:p14="http://schemas.microsoft.com/office/powerpoint/2010/main" val="3788763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204864"/>
            <a:ext cx="7408333" cy="3921299"/>
          </a:xfrm>
        </p:spPr>
        <p:txBody>
          <a:bodyPr>
            <a:normAutofit fontScale="25000" lnSpcReduction="20000"/>
          </a:bodyPr>
          <a:lstStyle/>
          <a:p>
            <a:r>
              <a:rPr lang="ru-RU" sz="5600" u="sng" dirty="0"/>
              <a:t>Обязательное подтверждение соответствия оружия, имеющего культурную ценность, копии старинного (антикварного) оружия и реплики старинного (антикварного) оружия проводится на основании заключения государственной экспертизы, подтверждающего подлинность оружия, имеющего культурную ценность, либо соответствие копии старинного (антикварного) оружия или реплики старинного (антикварного) оружия конкретному образцу оружия, имеющего культурную ценность. Государственная экспертиза оружия, имеющего культурную ценность, копии старинного (антикварного) оружия и реплики старинного (антикварного) оружия осуществляется в соответствии с </a:t>
            </a:r>
            <a:r>
              <a:rPr lang="ru-RU" sz="5600" b="1" dirty="0">
                <a:hlinkClick r:id="rId2"/>
              </a:rPr>
              <a:t>законодательством</a:t>
            </a:r>
            <a:r>
              <a:rPr lang="ru-RU" sz="5600" b="1" dirty="0"/>
              <a:t> Российской Федерации о вывозе и ввозе культурных ценностей</a:t>
            </a:r>
            <a:r>
              <a:rPr lang="ru-RU" sz="5600" dirty="0"/>
              <a:t>. Расходы на проведение указанной экспертизы несет собственник оружия, имеющего культурную ценность, копии старинного (антикварного) оружия и реплики старинного (антикварного) оружия. Порядок взимания платы за проведение государственной экспертизы оружия, имеющего культурную ценность, копии старинного (антикварного) оружия и реплики старинного (антикварного) оружия и критерии определения размера такой платы устанавливаются уполномоченным Правительством Российской Федерации федеральным органом исполнительной власти.</a:t>
            </a:r>
          </a:p>
          <a:p>
            <a:r>
              <a:rPr lang="ru-RU" sz="5600" u="sng" dirty="0"/>
              <a:t>Обязательное подтверждение соответствия списанного оружия и охолощенных патронов проводится в соответствии с </a:t>
            </a:r>
            <a:r>
              <a:rPr lang="ru-RU" sz="5600" dirty="0">
                <a:hlinkClick r:id="rId3"/>
              </a:rPr>
              <a:t>частью первой</a:t>
            </a:r>
            <a:r>
              <a:rPr lang="ru-RU" sz="5600" dirty="0"/>
              <a:t> настоящей статьи в целях удостоверения того, что все основные части списанного оружия приведены в полную негодность и производство выстрела в случае изъятия, замены или иного изменения таких частей невозможно. На списанное оружие и его основные части наносится ясно видимая, неуничтожаемая без механической обработки маркировка.</a:t>
            </a:r>
          </a:p>
          <a:p>
            <a:r>
              <a:rPr lang="ru-RU" sz="4300" b="1" dirty="0"/>
              <a:t> </a:t>
            </a:r>
            <a:endParaRPr lang="ru-RU" sz="4300" dirty="0"/>
          </a:p>
          <a:p>
            <a:endParaRPr lang="ru-RU" dirty="0"/>
          </a:p>
        </p:txBody>
      </p:sp>
      <p:sp>
        <p:nvSpPr>
          <p:cNvPr id="3" name="Заголовок 2"/>
          <p:cNvSpPr>
            <a:spLocks noGrp="1"/>
          </p:cNvSpPr>
          <p:nvPr>
            <p:ph type="title"/>
          </p:nvPr>
        </p:nvSpPr>
        <p:spPr/>
        <p:txBody>
          <a:bodyPr>
            <a:normAutofit fontScale="90000"/>
          </a:bodyPr>
          <a:lstStyle/>
          <a:p>
            <a:r>
              <a:rPr lang="ru-RU" sz="3600" b="1" dirty="0"/>
              <a:t>Статья 7.</a:t>
            </a:r>
            <a:r>
              <a:rPr lang="ru-RU" sz="3600" dirty="0"/>
              <a:t> Обязательные требования к гражданскому и служебному оружию и патронам к нему</a:t>
            </a:r>
          </a:p>
        </p:txBody>
      </p:sp>
    </p:spTree>
    <p:extLst>
      <p:ext uri="{BB962C8B-B14F-4D97-AF65-F5344CB8AC3E}">
        <p14:creationId xmlns:p14="http://schemas.microsoft.com/office/powerpoint/2010/main" val="583325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b="1" dirty="0"/>
              <a:t>6.9. проводить необходимые расследования, испытания, экспертизы, анализ и оценку, а также научные исследования по вопросам, отнесенным к компетенции Министерства;</a:t>
            </a:r>
            <a:endParaRPr lang="ru-RU" dirty="0"/>
          </a:p>
          <a:p>
            <a:endParaRPr lang="ru-RU" dirty="0"/>
          </a:p>
        </p:txBody>
      </p:sp>
      <p:sp>
        <p:nvSpPr>
          <p:cNvPr id="3" name="Заголовок 2"/>
          <p:cNvSpPr>
            <a:spLocks noGrp="1"/>
          </p:cNvSpPr>
          <p:nvPr>
            <p:ph type="title"/>
          </p:nvPr>
        </p:nvSpPr>
        <p:spPr>
          <a:xfrm>
            <a:off x="457200" y="692696"/>
            <a:ext cx="8229600" cy="1800200"/>
          </a:xfrm>
        </p:spPr>
        <p:txBody>
          <a:bodyPr>
            <a:normAutofit fontScale="90000"/>
          </a:bodyPr>
          <a:lstStyle/>
          <a:p>
            <a:r>
              <a:rPr lang="ru-RU" sz="2700" b="1" dirty="0"/>
              <a:t>Постановление Правительства РФ от 20 июля 2011 г. N 590</a:t>
            </a:r>
            <a:br>
              <a:rPr lang="ru-RU" sz="2700" b="1" dirty="0"/>
            </a:br>
            <a:r>
              <a:rPr lang="ru-RU" sz="2700" b="1" dirty="0"/>
              <a:t>"О Министерстве культуры Российской Федерации"</a:t>
            </a:r>
            <a:r>
              <a:rPr lang="ru-RU" sz="2700" dirty="0"/>
              <a:t/>
            </a:r>
            <a:br>
              <a:rPr lang="ru-RU" sz="2700" dirty="0"/>
            </a:br>
            <a:r>
              <a:rPr lang="ru-RU" sz="2700" b="1" dirty="0"/>
              <a:t>Положение о Министерстве культуры Российской Федерации</a:t>
            </a:r>
            <a:br>
              <a:rPr lang="ru-RU" sz="2700" b="1" dirty="0"/>
            </a:br>
            <a:r>
              <a:rPr lang="ru-RU" sz="2700" b="1" dirty="0"/>
              <a:t>(утв. </a:t>
            </a:r>
            <a:r>
              <a:rPr lang="ru-RU" sz="2700" dirty="0">
                <a:hlinkClick r:id="rId2"/>
              </a:rPr>
              <a:t>постановлением</a:t>
            </a:r>
            <a:r>
              <a:rPr lang="ru-RU" sz="2700" b="1" dirty="0"/>
              <a:t> Правительства РФ от 20 июля 2011 г. N 590)</a:t>
            </a:r>
            <a:r>
              <a:rPr lang="ru-RU" sz="3200" dirty="0"/>
              <a:t/>
            </a:r>
            <a:br>
              <a:rPr lang="ru-RU" sz="3200" dirty="0"/>
            </a:br>
            <a:endParaRPr lang="ru-RU" sz="3200" dirty="0"/>
          </a:p>
        </p:txBody>
      </p:sp>
    </p:spTree>
    <p:extLst>
      <p:ext uri="{BB962C8B-B14F-4D97-AF65-F5344CB8AC3E}">
        <p14:creationId xmlns:p14="http://schemas.microsoft.com/office/powerpoint/2010/main" val="2308338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u="sng" dirty="0"/>
              <a:t>Приобретение оружия и патронов к нему на территории Российской Федерации подлежит лицензированию, за исключением случаев, установленных </a:t>
            </a:r>
            <a:r>
              <a:rPr lang="ru-RU" dirty="0">
                <a:hlinkClick r:id="rId2"/>
              </a:rPr>
              <a:t>частью шестой</a:t>
            </a:r>
            <a:r>
              <a:rPr lang="ru-RU" dirty="0"/>
              <a:t> настоящей статьи.</a:t>
            </a:r>
          </a:p>
          <a:p>
            <a:r>
              <a:rPr lang="ru-RU" dirty="0"/>
              <a:t> </a:t>
            </a:r>
          </a:p>
          <a:p>
            <a:r>
              <a:rPr lang="ru-RU" u="sng" dirty="0"/>
              <a:t>ч.6 Приобретение оружия и патронов к нему на территории Российской Федерации не подлежит лицензированию в случае:</a:t>
            </a:r>
            <a:endParaRPr lang="ru-RU" dirty="0"/>
          </a:p>
          <a:p>
            <a:r>
              <a:rPr lang="ru-RU" dirty="0"/>
              <a:t> </a:t>
            </a:r>
          </a:p>
          <a:p>
            <a:r>
              <a:rPr lang="ru-RU" dirty="0"/>
              <a:t>приобретения длинноствольного одноствольного старинного (антикварного) огнестрельного оружия, копий длинноствольного одноствольного старинного (антикварного) огнестрельного оружия и реплик длинноствольного одноствольного старинного (антикварного) огнестрельного оружия;</a:t>
            </a:r>
          </a:p>
          <a:p>
            <a:r>
              <a:rPr lang="ru-RU" dirty="0"/>
              <a:t>приобретения списанного оружия и охолощенных патронов.</a:t>
            </a:r>
          </a:p>
          <a:p>
            <a:endParaRPr lang="ru-RU" dirty="0"/>
          </a:p>
        </p:txBody>
      </p:sp>
      <p:sp>
        <p:nvSpPr>
          <p:cNvPr id="3" name="Заголовок 2"/>
          <p:cNvSpPr>
            <a:spLocks noGrp="1"/>
          </p:cNvSpPr>
          <p:nvPr>
            <p:ph type="title"/>
          </p:nvPr>
        </p:nvSpPr>
        <p:spPr/>
        <p:txBody>
          <a:bodyPr>
            <a:normAutofit fontScale="90000"/>
          </a:bodyPr>
          <a:lstStyle/>
          <a:p>
            <a:r>
              <a:rPr lang="ru-RU" sz="3200" b="1" dirty="0"/>
              <a:t>Статья 9.</a:t>
            </a:r>
            <a:r>
              <a:rPr lang="ru-RU" sz="3200" dirty="0"/>
              <a:t> Лицензирование приобретения оружия и патронов к нему</a:t>
            </a:r>
            <a:br>
              <a:rPr lang="ru-RU" sz="3200" dirty="0"/>
            </a:br>
            <a:endParaRPr lang="ru-RU" sz="3200" dirty="0"/>
          </a:p>
        </p:txBody>
      </p:sp>
    </p:spTree>
    <p:extLst>
      <p:ext uri="{BB962C8B-B14F-4D97-AF65-F5344CB8AC3E}">
        <p14:creationId xmlns:p14="http://schemas.microsoft.com/office/powerpoint/2010/main" val="3050850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55000" lnSpcReduction="20000"/>
          </a:bodyPr>
          <a:lstStyle/>
          <a:p>
            <a:r>
              <a:rPr lang="ru-RU" u="sng" dirty="0"/>
              <a:t>Механические распылители, аэрозольные и другие устройства, снаряженные слезоточивыми или раздражающими веществами, электрошоковые устройства и искровые разрядники отечественного производства, </a:t>
            </a:r>
            <a:r>
              <a:rPr lang="ru-RU" dirty="0">
                <a:hlinkClick r:id="rId2"/>
              </a:rPr>
              <a:t>пневматическое оружие</a:t>
            </a:r>
            <a:r>
              <a:rPr lang="ru-RU" dirty="0"/>
              <a:t> с дульной энергией не более 7,5 Дж и калибра до 4,5 мм включительно, длинноствольное одноствольное старинное (антикварное) огнестрельное оружие, копии длинноствольного одноствольного старинного (антикварного) огнестрельного оружия, реплики длинноствольного одноствольного старинного (антикварного) огнестрельного оружия, старинное (антикварное) холодное оружие, списанное оружие регистрации не подлежат. Граждане Российской Федерации, достигшие возраста 18 лет, имеют право приобретать их без получения лицензии.</a:t>
            </a:r>
          </a:p>
          <a:p>
            <a:r>
              <a:rPr lang="ru-RU" dirty="0"/>
              <a:t> </a:t>
            </a:r>
          </a:p>
          <a:p>
            <a:r>
              <a:rPr lang="ru-RU" u="sng" dirty="0"/>
              <a:t>Конструктивно сходные с оружием изделия, пневматические винтовки, пистолеты, револьверы с дульной энергией не более 3 Дж, сигнальные пистолеты, револьверы калибра не более 6 мм и </a:t>
            </a:r>
            <a:r>
              <a:rPr lang="ru-RU" dirty="0">
                <a:hlinkClick r:id="rId3"/>
              </a:rPr>
              <a:t>патроны</a:t>
            </a:r>
            <a:r>
              <a:rPr lang="ru-RU" dirty="0"/>
              <a:t> к ним, которые по заключению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внутренних дел, не могут быть использованы в качестве огнестрельного оружия, огнестрельного оружия ограниченного поражения и газового оружия, приобретаются без лицензии и не регистрируются.</a:t>
            </a:r>
          </a:p>
          <a:p>
            <a:r>
              <a:rPr lang="ru-RU" dirty="0"/>
              <a:t> </a:t>
            </a:r>
          </a:p>
          <a:p>
            <a:endParaRPr lang="ru-RU" dirty="0"/>
          </a:p>
        </p:txBody>
      </p:sp>
      <p:sp>
        <p:nvSpPr>
          <p:cNvPr id="3" name="Заголовок 2"/>
          <p:cNvSpPr>
            <a:spLocks noGrp="1"/>
          </p:cNvSpPr>
          <p:nvPr>
            <p:ph type="title"/>
          </p:nvPr>
        </p:nvSpPr>
        <p:spPr/>
        <p:txBody>
          <a:bodyPr>
            <a:normAutofit fontScale="90000"/>
          </a:bodyPr>
          <a:lstStyle/>
          <a:p>
            <a:r>
              <a:rPr lang="ru-RU" sz="3200" b="1" dirty="0"/>
              <a:t>Статья 13.</a:t>
            </a:r>
            <a:r>
              <a:rPr lang="ru-RU" sz="3200" dirty="0"/>
              <a:t> Право на приобретение оружия гражданами Российской Федерации</a:t>
            </a:r>
            <a:br>
              <a:rPr lang="ru-RU" sz="3200" dirty="0"/>
            </a:br>
            <a:endParaRPr lang="ru-RU" sz="3200" dirty="0"/>
          </a:p>
        </p:txBody>
      </p:sp>
    </p:spTree>
    <p:extLst>
      <p:ext uri="{BB962C8B-B14F-4D97-AF65-F5344CB8AC3E}">
        <p14:creationId xmlns:p14="http://schemas.microsoft.com/office/powerpoint/2010/main" val="3233336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u="sng" dirty="0"/>
              <a:t>Дарение и наследование оружия, имеющего культурную ценность, осуществляются в порядке, установленном гражданским законодательством, с учетом положений </a:t>
            </a:r>
            <a:r>
              <a:rPr lang="ru-RU" dirty="0">
                <a:hlinkClick r:id="rId2"/>
              </a:rPr>
              <a:t>Закона</a:t>
            </a:r>
            <a:r>
              <a:rPr lang="ru-RU" dirty="0"/>
              <a:t> Российской Федерации от 15 апреля 1993 года N 4804-I "О вывозе и ввозе культурных ценностей", </a:t>
            </a:r>
            <a:r>
              <a:rPr lang="ru-RU" dirty="0">
                <a:hlinkClick r:id="rId3"/>
              </a:rPr>
              <a:t>Федерального закона</a:t>
            </a:r>
            <a:r>
              <a:rPr lang="ru-RU" dirty="0"/>
              <a:t> от 26 мая 1996 года N 54-ФЗ "О Музейном фонде Российской Федерации и музеях в Российской Федерации" и настоящего Федерального закона.</a:t>
            </a:r>
          </a:p>
          <a:p>
            <a:endParaRPr lang="ru-RU" dirty="0"/>
          </a:p>
        </p:txBody>
      </p:sp>
      <p:sp>
        <p:nvSpPr>
          <p:cNvPr id="3" name="Заголовок 2"/>
          <p:cNvSpPr>
            <a:spLocks noGrp="1"/>
          </p:cNvSpPr>
          <p:nvPr>
            <p:ph type="title"/>
          </p:nvPr>
        </p:nvSpPr>
        <p:spPr>
          <a:xfrm>
            <a:off x="457200" y="836712"/>
            <a:ext cx="8229600" cy="754344"/>
          </a:xfrm>
        </p:spPr>
        <p:txBody>
          <a:bodyPr>
            <a:normAutofit fontScale="90000"/>
          </a:bodyPr>
          <a:lstStyle/>
          <a:p>
            <a:r>
              <a:rPr lang="ru-RU" sz="3600" b="1" dirty="0"/>
              <a:t>Статья 20.</a:t>
            </a:r>
            <a:r>
              <a:rPr lang="ru-RU" sz="3600" dirty="0"/>
              <a:t> Продажа, дарение и наследование оружия</a:t>
            </a:r>
            <a:br>
              <a:rPr lang="ru-RU" sz="3600" dirty="0"/>
            </a:br>
            <a:r>
              <a:rPr lang="ru-RU" sz="3600" dirty="0"/>
              <a:t> </a:t>
            </a:r>
            <a:br>
              <a:rPr lang="ru-RU" sz="3600" dirty="0"/>
            </a:br>
            <a:endParaRPr lang="ru-RU" sz="3600" dirty="0"/>
          </a:p>
        </p:txBody>
      </p:sp>
    </p:spTree>
    <p:extLst>
      <p:ext uri="{BB962C8B-B14F-4D97-AF65-F5344CB8AC3E}">
        <p14:creationId xmlns:p14="http://schemas.microsoft.com/office/powerpoint/2010/main" val="3067606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Хранение гражданского оружия, которое приобретается без лицензии и регистрация которого в органах внутренних дел не требуется, осуществляется без разрешения на хранение оружия.</a:t>
            </a:r>
          </a:p>
          <a:p>
            <a:endParaRPr lang="ru-RU" dirty="0"/>
          </a:p>
        </p:txBody>
      </p:sp>
      <p:sp>
        <p:nvSpPr>
          <p:cNvPr id="3" name="Заголовок 2"/>
          <p:cNvSpPr>
            <a:spLocks noGrp="1"/>
          </p:cNvSpPr>
          <p:nvPr>
            <p:ph type="title"/>
          </p:nvPr>
        </p:nvSpPr>
        <p:spPr>
          <a:xfrm>
            <a:off x="457200" y="620688"/>
            <a:ext cx="8229600" cy="970368"/>
          </a:xfrm>
        </p:spPr>
        <p:txBody>
          <a:bodyPr>
            <a:normAutofit fontScale="90000"/>
          </a:bodyPr>
          <a:lstStyle/>
          <a:p>
            <a:r>
              <a:rPr lang="ru-RU" sz="3200" b="1" dirty="0"/>
              <a:t>Статья 22.</a:t>
            </a:r>
            <a:r>
              <a:rPr lang="ru-RU" sz="3200" dirty="0"/>
              <a:t> Хранение гражданского и служебного оружия и патронов к нему</a:t>
            </a:r>
            <a:br>
              <a:rPr lang="ru-RU" sz="3200" dirty="0"/>
            </a:br>
            <a:r>
              <a:rPr lang="ru-RU" sz="3200" dirty="0"/>
              <a:t> </a:t>
            </a:r>
            <a:br>
              <a:rPr lang="ru-RU" sz="3200" dirty="0"/>
            </a:br>
            <a:endParaRPr lang="ru-RU" sz="3200" dirty="0"/>
          </a:p>
        </p:txBody>
      </p:sp>
    </p:spTree>
    <p:extLst>
      <p:ext uri="{BB962C8B-B14F-4D97-AF65-F5344CB8AC3E}">
        <p14:creationId xmlns:p14="http://schemas.microsoft.com/office/powerpoint/2010/main" val="2664082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TotalTime>
  <Words>1082</Words>
  <Application>Microsoft Office PowerPoint</Application>
  <PresentationFormat>Экран (4:3)</PresentationFormat>
  <Paragraphs>65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Актуальные проблемы хранения оружия в музеях Российской Федерации</vt:lpstr>
      <vt:lpstr>Федеральный закон от 13 декабря 1996 г. N 150-ФЗ "Об оружии" </vt:lpstr>
      <vt:lpstr>Статья 6. Ограничения, устанавливаемые на оборот гражданского и служебного оружия</vt:lpstr>
      <vt:lpstr>Статья 7. Обязательные требования к гражданскому и служебному оружию и патронам к нему</vt:lpstr>
      <vt:lpstr>Постановление Правительства РФ от 20 июля 2011 г. N 590 "О Министерстве культуры Российской Федерации" Положение о Министерстве культуры Российской Федерации (утв. постановлением Правительства РФ от 20 июля 2011 г. N 590) </vt:lpstr>
      <vt:lpstr>Статья 9. Лицензирование приобретения оружия и патронов к нему </vt:lpstr>
      <vt:lpstr>Статья 13. Право на приобретение оружия гражданами Российской Федерации </vt:lpstr>
      <vt:lpstr>Статья 20. Продажа, дарение и наследование оружия   </vt:lpstr>
      <vt:lpstr>Статья 22. Хранение гражданского и служебного оружия и патронов к нему   </vt:lpstr>
      <vt:lpstr>Статья 25. Учет, ношение, перевозка, транспортирование, уничтожение, коллекционирование и экспонирование оружия </vt:lpstr>
      <vt:lpstr>Постановление Правительства РФ от 21 июля 1998 г. N 814 "О мерах по регулированию оборота гражданского и служебного оружия и патронов к нему на территории Российской Федерации" </vt:lpstr>
      <vt:lpstr>Правила оборота гражданского и служебного оружия и патронов к нему на территории Российской Федерации (утв. постановлением Правительства РФ от 21 июля 1998 г. N 814)</vt:lpstr>
      <vt:lpstr>15. Оружие и патроны могут передаваться: </vt:lpstr>
      <vt:lpstr>34. Не признается коллекционированием и не подлежит лицензированию сбор и хранение: </vt:lpstr>
      <vt:lpstr>36. Государственные и муниципальные музеи, музеи юридических и физических лиц могут осуществлять коллекционирование оружия и патронов, за исключением самодельных, незаконно переделанных либо запрещенных к обороту на территории Российской Федерации, в порядке, установленном Министерством культуры Российской Федерации и Министерством внутренних дел Российской Федерации. </vt:lpstr>
      <vt:lpstr>82. Изъятое или конфискованное оружие и патроны к нему, а также копии (реплики) оружия</vt:lpstr>
    </vt:vector>
  </TitlesOfParts>
  <Company>Бородинский музей-заповедник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хранения оружия в музеях Российской Федерации</dc:title>
  <dc:creator>Валерий</dc:creator>
  <cp:lastModifiedBy>Валерий</cp:lastModifiedBy>
  <cp:revision>4</cp:revision>
  <dcterms:created xsi:type="dcterms:W3CDTF">2016-05-12T06:43:49Z</dcterms:created>
  <dcterms:modified xsi:type="dcterms:W3CDTF">2016-05-12T07:17:54Z</dcterms:modified>
</cp:coreProperties>
</file>