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8" r:id="rId3"/>
    <p:sldId id="273" r:id="rId4"/>
    <p:sldId id="270" r:id="rId5"/>
    <p:sldId id="272" r:id="rId6"/>
    <p:sldId id="275" r:id="rId7"/>
    <p:sldId id="276" r:id="rId8"/>
    <p:sldId id="279" r:id="rId9"/>
    <p:sldId id="277" r:id="rId10"/>
    <p:sldId id="278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82" r:id="rId21"/>
    <p:sldId id="264" r:id="rId22"/>
    <p:sldId id="263" r:id="rId23"/>
  </p:sldIdLst>
  <p:sldSz cx="10693400" cy="7562850"/>
  <p:notesSz cx="10693400" cy="756285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1B497071-F876-7048-A5CD-A1363401011B}">
          <p14:sldIdLst/>
        </p14:section>
        <p14:section name="Титул" id="{A7CF391B-763D-D248-BA4A-AE5AA147C0A8}">
          <p14:sldIdLst>
            <p14:sldId id="256"/>
          </p14:sldIdLst>
        </p14:section>
        <p14:section name="Раздел без заголовка" id="{55807BC6-604B-5A43-978B-61A55B249D14}">
          <p14:sldIdLst>
            <p14:sldId id="268"/>
            <p14:sldId id="273"/>
            <p14:sldId id="270"/>
            <p14:sldId id="272"/>
            <p14:sldId id="275"/>
            <p14:sldId id="276"/>
            <p14:sldId id="279"/>
            <p14:sldId id="277"/>
            <p14:sldId id="278"/>
            <p14:sldId id="280"/>
            <p14:sldId id="281"/>
            <p14:sldId id="283"/>
            <p14:sldId id="284"/>
            <p14:sldId id="285"/>
            <p14:sldId id="286"/>
            <p14:sldId id="287"/>
            <p14:sldId id="288"/>
            <p14:sldId id="289"/>
            <p14:sldId id="28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72" autoAdjust="0"/>
  </p:normalViewPr>
  <p:slideViewPr>
    <p:cSldViewPr>
      <p:cViewPr varScale="1">
        <p:scale>
          <a:sx n="99" d="100"/>
          <a:sy n="99" d="100"/>
        </p:scale>
        <p:origin x="804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273063080247205"/>
          <c:y val="1.0374531478261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545221328001881E-2"/>
          <c:y val="0.24349025379480485"/>
          <c:w val="0.93690955734399628"/>
          <c:h val="0.731485069252039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Музейные предметы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6D-436A-82E2-586C47273A17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21-4F57-8FFB-2C0965258401}"/>
              </c:ext>
            </c:extLst>
          </c:dPt>
          <c:cat>
            <c:strRef>
              <c:f>Лист1!$A$2:$A$3</c:f>
              <c:strCache>
                <c:ptCount val="2"/>
                <c:pt idx="0">
                  <c:v>НВФ</c:v>
                </c:pt>
                <c:pt idx="1">
                  <c:v>ОФ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20377670</c:v>
                </c:pt>
                <c:pt idx="1">
                  <c:v>59872401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21-4F57-8FFB-2C0965258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Музеи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2630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81-478A-BA36-AD760B440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Федеральные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81-478A-BA36-AD760B440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Субъекты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2538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81-478A-BA36-AD760B440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401872"/>
        <c:axId val="186383392"/>
      </c:barChart>
      <c:catAx>
        <c:axId val="18640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383392"/>
        <c:crosses val="autoZero"/>
        <c:auto val="1"/>
        <c:lblAlgn val="ctr"/>
        <c:lblOffset val="100"/>
        <c:noMultiLvlLbl val="0"/>
      </c:catAx>
      <c:valAx>
        <c:axId val="18638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F8FCE-E170-44D2-928F-AF859B1749A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18E0438-49C6-4BB7-829C-B939FCBFD131}">
      <dgm:prSet phldrT="[Текст]"/>
      <dgm:spPr/>
      <dgm:t>
        <a:bodyPr/>
        <a:lstStyle/>
        <a:p>
          <a:r>
            <a:rPr lang="ru-RU" dirty="0"/>
            <a:t>МФ РФ</a:t>
          </a:r>
        </a:p>
      </dgm:t>
    </dgm:pt>
    <dgm:pt modelId="{E69BFE03-5BD4-45FF-9CA3-72C416768BAE}" type="parTrans" cxnId="{0087AD09-23AA-4DC6-9881-C5D2CA7E9D2B}">
      <dgm:prSet/>
      <dgm:spPr/>
      <dgm:t>
        <a:bodyPr/>
        <a:lstStyle/>
        <a:p>
          <a:endParaRPr lang="ru-RU"/>
        </a:p>
      </dgm:t>
    </dgm:pt>
    <dgm:pt modelId="{B1C5F98C-0051-48C2-B097-F6FFC4B8944E}" type="sibTrans" cxnId="{0087AD09-23AA-4DC6-9881-C5D2CA7E9D2B}">
      <dgm:prSet/>
      <dgm:spPr/>
      <dgm:t>
        <a:bodyPr/>
        <a:lstStyle/>
        <a:p>
          <a:endParaRPr lang="ru-RU"/>
        </a:p>
      </dgm:t>
    </dgm:pt>
    <dgm:pt modelId="{872BA725-0979-415F-B1EF-4B550DD88FFA}">
      <dgm:prSet phldrT="[Текст]"/>
      <dgm:spPr/>
      <dgm:t>
        <a:bodyPr/>
        <a:lstStyle/>
        <a:p>
          <a:r>
            <a:rPr lang="ru-RU" dirty="0" err="1"/>
            <a:t>Гос.часть</a:t>
          </a:r>
          <a:endParaRPr lang="ru-RU" dirty="0"/>
        </a:p>
      </dgm:t>
    </dgm:pt>
    <dgm:pt modelId="{ED0FDB9B-FD3C-48D4-91D1-8A753F398BBC}" type="parTrans" cxnId="{386E2233-27F8-4188-8605-E9D670BA7056}">
      <dgm:prSet/>
      <dgm:spPr/>
      <dgm:t>
        <a:bodyPr/>
        <a:lstStyle/>
        <a:p>
          <a:endParaRPr lang="ru-RU"/>
        </a:p>
      </dgm:t>
    </dgm:pt>
    <dgm:pt modelId="{BBA437BA-A805-4E1B-9F73-C877B9BE07CD}" type="sibTrans" cxnId="{386E2233-27F8-4188-8605-E9D670BA7056}">
      <dgm:prSet/>
      <dgm:spPr/>
      <dgm:t>
        <a:bodyPr/>
        <a:lstStyle/>
        <a:p>
          <a:endParaRPr lang="ru-RU"/>
        </a:p>
      </dgm:t>
    </dgm:pt>
    <dgm:pt modelId="{4BDC7EC6-7E62-4E55-AA58-BA4A33AAEA4A}">
      <dgm:prSet phldrT="[Текст]"/>
      <dgm:spPr/>
      <dgm:t>
        <a:bodyPr/>
        <a:lstStyle/>
        <a:p>
          <a:r>
            <a:rPr lang="ru-RU" dirty="0" err="1"/>
            <a:t>Фед.собственность</a:t>
          </a:r>
          <a:endParaRPr lang="ru-RU" dirty="0"/>
        </a:p>
      </dgm:t>
    </dgm:pt>
    <dgm:pt modelId="{5E036931-4242-4864-BD8D-0DB53ED45631}" type="parTrans" cxnId="{3B7A637B-6D55-4FF7-8EC3-0DA874F6377E}">
      <dgm:prSet/>
      <dgm:spPr/>
      <dgm:t>
        <a:bodyPr/>
        <a:lstStyle/>
        <a:p>
          <a:endParaRPr lang="ru-RU"/>
        </a:p>
      </dgm:t>
    </dgm:pt>
    <dgm:pt modelId="{B35D168B-B067-40FC-BBE4-43B852C71DDC}" type="sibTrans" cxnId="{3B7A637B-6D55-4FF7-8EC3-0DA874F6377E}">
      <dgm:prSet/>
      <dgm:spPr/>
      <dgm:t>
        <a:bodyPr/>
        <a:lstStyle/>
        <a:p>
          <a:endParaRPr lang="ru-RU"/>
        </a:p>
      </dgm:t>
    </dgm:pt>
    <dgm:pt modelId="{43264B5C-3ED4-4990-93DE-9EA3C9876731}">
      <dgm:prSet phldrT="[Текст]"/>
      <dgm:spPr/>
      <dgm:t>
        <a:bodyPr/>
        <a:lstStyle/>
        <a:p>
          <a:r>
            <a:rPr lang="ru-RU" dirty="0"/>
            <a:t>Собственность субъекта</a:t>
          </a:r>
        </a:p>
      </dgm:t>
    </dgm:pt>
    <dgm:pt modelId="{8A76D336-E96D-46B3-8C4F-E57C285D1336}" type="parTrans" cxnId="{CD7952BF-A2E8-41FA-A72F-306736472F74}">
      <dgm:prSet/>
      <dgm:spPr/>
      <dgm:t>
        <a:bodyPr/>
        <a:lstStyle/>
        <a:p>
          <a:endParaRPr lang="ru-RU"/>
        </a:p>
      </dgm:t>
    </dgm:pt>
    <dgm:pt modelId="{00742B52-F0E6-44A8-8C67-26643D0874DF}" type="sibTrans" cxnId="{CD7952BF-A2E8-41FA-A72F-306736472F74}">
      <dgm:prSet/>
      <dgm:spPr/>
      <dgm:t>
        <a:bodyPr/>
        <a:lstStyle/>
        <a:p>
          <a:endParaRPr lang="ru-RU"/>
        </a:p>
      </dgm:t>
    </dgm:pt>
    <dgm:pt modelId="{06CE250A-A8D0-4E8B-A186-7B49DCC8CD50}">
      <dgm:prSet phldrT="[Текст]"/>
      <dgm:spPr/>
      <dgm:t>
        <a:bodyPr/>
        <a:lstStyle/>
        <a:p>
          <a:r>
            <a:rPr lang="ru-RU" dirty="0" err="1"/>
            <a:t>Негос.часть</a:t>
          </a:r>
          <a:endParaRPr lang="ru-RU" dirty="0"/>
        </a:p>
      </dgm:t>
    </dgm:pt>
    <dgm:pt modelId="{CC0A7A60-241A-4780-BB2F-2C3404682869}" type="parTrans" cxnId="{E156B0C8-FEEC-48D6-8574-325FD84C4C9D}">
      <dgm:prSet/>
      <dgm:spPr/>
      <dgm:t>
        <a:bodyPr/>
        <a:lstStyle/>
        <a:p>
          <a:endParaRPr lang="ru-RU"/>
        </a:p>
      </dgm:t>
    </dgm:pt>
    <dgm:pt modelId="{C1D0D89F-F7FC-42BF-B7C9-D42EA8FE707A}" type="sibTrans" cxnId="{E156B0C8-FEEC-48D6-8574-325FD84C4C9D}">
      <dgm:prSet/>
      <dgm:spPr/>
      <dgm:t>
        <a:bodyPr/>
        <a:lstStyle/>
        <a:p>
          <a:endParaRPr lang="ru-RU"/>
        </a:p>
      </dgm:t>
    </dgm:pt>
    <dgm:pt modelId="{9B2B9AA0-8283-42D0-9030-19D1E4213D0F}">
      <dgm:prSet phldrT="[Текст]"/>
      <dgm:spPr/>
      <dgm:t>
        <a:bodyPr/>
        <a:lstStyle/>
        <a:p>
          <a:r>
            <a:rPr lang="ru-RU" dirty="0"/>
            <a:t>Муниципальная собственность</a:t>
          </a:r>
        </a:p>
      </dgm:t>
    </dgm:pt>
    <dgm:pt modelId="{D9FD037C-8805-4806-853B-72A5C2E1B9E0}" type="parTrans" cxnId="{124B3ABA-EC81-4471-A6A2-C282B94BFB0E}">
      <dgm:prSet/>
      <dgm:spPr/>
      <dgm:t>
        <a:bodyPr/>
        <a:lstStyle/>
        <a:p>
          <a:endParaRPr lang="ru-RU"/>
        </a:p>
      </dgm:t>
    </dgm:pt>
    <dgm:pt modelId="{4F05C0F3-B9F2-46B2-BD60-D45A0AAB8C08}" type="sibTrans" cxnId="{124B3ABA-EC81-4471-A6A2-C282B94BFB0E}">
      <dgm:prSet/>
      <dgm:spPr/>
      <dgm:t>
        <a:bodyPr/>
        <a:lstStyle/>
        <a:p>
          <a:endParaRPr lang="ru-RU"/>
        </a:p>
      </dgm:t>
    </dgm:pt>
    <dgm:pt modelId="{A0594808-6C18-4F4E-B080-00CF86FB4E6C}">
      <dgm:prSet phldrT="[Текст]"/>
      <dgm:spPr/>
      <dgm:t>
        <a:bodyPr/>
        <a:lstStyle/>
        <a:p>
          <a:r>
            <a:rPr lang="ru-RU" dirty="0"/>
            <a:t>Частная собственность</a:t>
          </a:r>
        </a:p>
      </dgm:t>
    </dgm:pt>
    <dgm:pt modelId="{C0DC182E-2298-4665-9AAA-5ED51C2D3D80}" type="parTrans" cxnId="{DE8C9C83-106C-4B90-AC07-9BDFF22A0C97}">
      <dgm:prSet/>
      <dgm:spPr/>
      <dgm:t>
        <a:bodyPr/>
        <a:lstStyle/>
        <a:p>
          <a:endParaRPr lang="ru-RU"/>
        </a:p>
      </dgm:t>
    </dgm:pt>
    <dgm:pt modelId="{168D6F4E-F738-404B-BD15-2B1BFB026A87}" type="sibTrans" cxnId="{DE8C9C83-106C-4B90-AC07-9BDFF22A0C97}">
      <dgm:prSet/>
      <dgm:spPr/>
      <dgm:t>
        <a:bodyPr/>
        <a:lstStyle/>
        <a:p>
          <a:endParaRPr lang="ru-RU"/>
        </a:p>
      </dgm:t>
    </dgm:pt>
    <dgm:pt modelId="{BC4CB2A2-A4DE-4E1B-A17E-BBFED4C8470D}" type="pres">
      <dgm:prSet presAssocID="{08BF8FCE-E170-44D2-928F-AF859B1749A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1F6F14-FB6F-4707-BB8E-0488FB4F5DC6}" type="pres">
      <dgm:prSet presAssocID="{718E0438-49C6-4BB7-829C-B939FCBFD131}" presName="root1" presStyleCnt="0"/>
      <dgm:spPr/>
    </dgm:pt>
    <dgm:pt modelId="{925AA5C3-A2DA-4465-ABB7-AB2B9991182F}" type="pres">
      <dgm:prSet presAssocID="{718E0438-49C6-4BB7-829C-B939FCBFD1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6B89A1-BEDC-4069-9B7C-9B9C93F488CA}" type="pres">
      <dgm:prSet presAssocID="{718E0438-49C6-4BB7-829C-B939FCBFD131}" presName="level2hierChild" presStyleCnt="0"/>
      <dgm:spPr/>
    </dgm:pt>
    <dgm:pt modelId="{26A3816E-63DC-4DA5-84D1-1946C5B89302}" type="pres">
      <dgm:prSet presAssocID="{ED0FDB9B-FD3C-48D4-91D1-8A753F398BBC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A24B6B4-CAA4-4F1B-A99B-8C0876A2AF4D}" type="pres">
      <dgm:prSet presAssocID="{ED0FDB9B-FD3C-48D4-91D1-8A753F398BB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F88F2F5-A6B7-434F-82C6-818FB16DB016}" type="pres">
      <dgm:prSet presAssocID="{872BA725-0979-415F-B1EF-4B550DD88FFA}" presName="root2" presStyleCnt="0"/>
      <dgm:spPr/>
    </dgm:pt>
    <dgm:pt modelId="{5C0D74FB-5DF9-49AC-B5F4-07745CF4DF7B}" type="pres">
      <dgm:prSet presAssocID="{872BA725-0979-415F-B1EF-4B550DD88FF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23540D-AEBB-4FFE-A0E4-CBDE406F11BD}" type="pres">
      <dgm:prSet presAssocID="{872BA725-0979-415F-B1EF-4B550DD88FFA}" presName="level3hierChild" presStyleCnt="0"/>
      <dgm:spPr/>
    </dgm:pt>
    <dgm:pt modelId="{3456CC96-E8E2-4762-945B-E5568E2F8AC3}" type="pres">
      <dgm:prSet presAssocID="{5E036931-4242-4864-BD8D-0DB53ED45631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BA5D8251-ACA0-42B3-B183-EDBB5D854220}" type="pres">
      <dgm:prSet presAssocID="{5E036931-4242-4864-BD8D-0DB53ED45631}" presName="connTx" presStyleLbl="parChTrans1D3" presStyleIdx="0" presStyleCnt="4"/>
      <dgm:spPr/>
      <dgm:t>
        <a:bodyPr/>
        <a:lstStyle/>
        <a:p>
          <a:endParaRPr lang="ru-RU"/>
        </a:p>
      </dgm:t>
    </dgm:pt>
    <dgm:pt modelId="{A23FE686-0323-4160-ABF4-ADDB06CC6F41}" type="pres">
      <dgm:prSet presAssocID="{4BDC7EC6-7E62-4E55-AA58-BA4A33AAEA4A}" presName="root2" presStyleCnt="0"/>
      <dgm:spPr/>
    </dgm:pt>
    <dgm:pt modelId="{6831C6CD-918E-4200-A7E7-FD59DCDB6798}" type="pres">
      <dgm:prSet presAssocID="{4BDC7EC6-7E62-4E55-AA58-BA4A33AAEA4A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4BF2DC-6D26-4B7C-8B14-22BD200AFC00}" type="pres">
      <dgm:prSet presAssocID="{4BDC7EC6-7E62-4E55-AA58-BA4A33AAEA4A}" presName="level3hierChild" presStyleCnt="0"/>
      <dgm:spPr/>
    </dgm:pt>
    <dgm:pt modelId="{6B99A63B-6159-44DD-A1E8-9F57EA7F4E73}" type="pres">
      <dgm:prSet presAssocID="{8A76D336-E96D-46B3-8C4F-E57C285D1336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2A026EB1-00B8-4FD5-BA15-D17719F12A48}" type="pres">
      <dgm:prSet presAssocID="{8A76D336-E96D-46B3-8C4F-E57C285D1336}" presName="connTx" presStyleLbl="parChTrans1D3" presStyleIdx="1" presStyleCnt="4"/>
      <dgm:spPr/>
      <dgm:t>
        <a:bodyPr/>
        <a:lstStyle/>
        <a:p>
          <a:endParaRPr lang="ru-RU"/>
        </a:p>
      </dgm:t>
    </dgm:pt>
    <dgm:pt modelId="{77086D23-BE1B-403B-A3E0-067BE4A83621}" type="pres">
      <dgm:prSet presAssocID="{43264B5C-3ED4-4990-93DE-9EA3C9876731}" presName="root2" presStyleCnt="0"/>
      <dgm:spPr/>
    </dgm:pt>
    <dgm:pt modelId="{9760A2BF-8F11-4CBB-A880-1F51E171DB57}" type="pres">
      <dgm:prSet presAssocID="{43264B5C-3ED4-4990-93DE-9EA3C987673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45BA5A-971B-4D6E-9970-3031862BCC30}" type="pres">
      <dgm:prSet presAssocID="{43264B5C-3ED4-4990-93DE-9EA3C9876731}" presName="level3hierChild" presStyleCnt="0"/>
      <dgm:spPr/>
    </dgm:pt>
    <dgm:pt modelId="{A7D7EB42-9CD3-447E-94E1-DECBD2A56A4A}" type="pres">
      <dgm:prSet presAssocID="{CC0A7A60-241A-4780-BB2F-2C340468286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AFC7F11-B30E-433F-B471-A085F72188ED}" type="pres">
      <dgm:prSet presAssocID="{CC0A7A60-241A-4780-BB2F-2C340468286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67DE8CCB-DC90-4ADC-A13E-C6E6A7EF0178}" type="pres">
      <dgm:prSet presAssocID="{06CE250A-A8D0-4E8B-A186-7B49DCC8CD50}" presName="root2" presStyleCnt="0"/>
      <dgm:spPr/>
    </dgm:pt>
    <dgm:pt modelId="{4B41154D-284C-4FA5-B66F-0A284C9F13DD}" type="pres">
      <dgm:prSet presAssocID="{06CE250A-A8D0-4E8B-A186-7B49DCC8CD5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10E98C-392B-456B-9ED9-9773FA39C6BA}" type="pres">
      <dgm:prSet presAssocID="{06CE250A-A8D0-4E8B-A186-7B49DCC8CD50}" presName="level3hierChild" presStyleCnt="0"/>
      <dgm:spPr/>
    </dgm:pt>
    <dgm:pt modelId="{9DD8DAA4-5317-4F63-834F-034756C3363C}" type="pres">
      <dgm:prSet presAssocID="{D9FD037C-8805-4806-853B-72A5C2E1B9E0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69C8905E-445D-456B-991B-0FC039DC562C}" type="pres">
      <dgm:prSet presAssocID="{D9FD037C-8805-4806-853B-72A5C2E1B9E0}" presName="connTx" presStyleLbl="parChTrans1D3" presStyleIdx="2" presStyleCnt="4"/>
      <dgm:spPr/>
      <dgm:t>
        <a:bodyPr/>
        <a:lstStyle/>
        <a:p>
          <a:endParaRPr lang="ru-RU"/>
        </a:p>
      </dgm:t>
    </dgm:pt>
    <dgm:pt modelId="{9FF085BD-4F96-444C-B163-218F357DA803}" type="pres">
      <dgm:prSet presAssocID="{9B2B9AA0-8283-42D0-9030-19D1E4213D0F}" presName="root2" presStyleCnt="0"/>
      <dgm:spPr/>
    </dgm:pt>
    <dgm:pt modelId="{7795634E-4D8C-4A24-9634-BC4ADAB585AA}" type="pres">
      <dgm:prSet presAssocID="{9B2B9AA0-8283-42D0-9030-19D1E4213D0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7B6FBD-EAF9-477F-A32F-6558DA970150}" type="pres">
      <dgm:prSet presAssocID="{9B2B9AA0-8283-42D0-9030-19D1E4213D0F}" presName="level3hierChild" presStyleCnt="0"/>
      <dgm:spPr/>
    </dgm:pt>
    <dgm:pt modelId="{753C45E2-AC9B-4A18-BA16-A08B444C825D}" type="pres">
      <dgm:prSet presAssocID="{C0DC182E-2298-4665-9AAA-5ED51C2D3D80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2B441316-77B7-4B4F-8829-E305F9906C1B}" type="pres">
      <dgm:prSet presAssocID="{C0DC182E-2298-4665-9AAA-5ED51C2D3D80}" presName="connTx" presStyleLbl="parChTrans1D3" presStyleIdx="3" presStyleCnt="4"/>
      <dgm:spPr/>
      <dgm:t>
        <a:bodyPr/>
        <a:lstStyle/>
        <a:p>
          <a:endParaRPr lang="ru-RU"/>
        </a:p>
      </dgm:t>
    </dgm:pt>
    <dgm:pt modelId="{BED662ED-A24B-44BB-BA5C-79D46BA8E37C}" type="pres">
      <dgm:prSet presAssocID="{A0594808-6C18-4F4E-B080-00CF86FB4E6C}" presName="root2" presStyleCnt="0"/>
      <dgm:spPr/>
    </dgm:pt>
    <dgm:pt modelId="{A7AF1E4E-7F8F-4EF2-A693-F0A81C16917D}" type="pres">
      <dgm:prSet presAssocID="{A0594808-6C18-4F4E-B080-00CF86FB4E6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D75F25-8BFF-422E-84A8-A0D0D21BEB0A}" type="pres">
      <dgm:prSet presAssocID="{A0594808-6C18-4F4E-B080-00CF86FB4E6C}" presName="level3hierChild" presStyleCnt="0"/>
      <dgm:spPr/>
    </dgm:pt>
  </dgm:ptLst>
  <dgm:cxnLst>
    <dgm:cxn modelId="{3B7A637B-6D55-4FF7-8EC3-0DA874F6377E}" srcId="{872BA725-0979-415F-B1EF-4B550DD88FFA}" destId="{4BDC7EC6-7E62-4E55-AA58-BA4A33AAEA4A}" srcOrd="0" destOrd="0" parTransId="{5E036931-4242-4864-BD8D-0DB53ED45631}" sibTransId="{B35D168B-B067-40FC-BBE4-43B852C71DDC}"/>
    <dgm:cxn modelId="{E3FC7789-B05F-48DD-8F5C-72257BDB3637}" type="presOf" srcId="{ED0FDB9B-FD3C-48D4-91D1-8A753F398BBC}" destId="{8A24B6B4-CAA4-4F1B-A99B-8C0876A2AF4D}" srcOrd="1" destOrd="0" presId="urn:microsoft.com/office/officeart/2008/layout/HorizontalMultiLevelHierarchy"/>
    <dgm:cxn modelId="{94E85A85-D13F-497A-82CF-52DC168F8D86}" type="presOf" srcId="{CC0A7A60-241A-4780-BB2F-2C3404682869}" destId="{8AFC7F11-B30E-433F-B471-A085F72188ED}" srcOrd="1" destOrd="0" presId="urn:microsoft.com/office/officeart/2008/layout/HorizontalMultiLevelHierarchy"/>
    <dgm:cxn modelId="{F38C46EC-EC81-4B38-B35C-323C4C91ED35}" type="presOf" srcId="{08BF8FCE-E170-44D2-928F-AF859B1749A5}" destId="{BC4CB2A2-A4DE-4E1B-A17E-BBFED4C8470D}" srcOrd="0" destOrd="0" presId="urn:microsoft.com/office/officeart/2008/layout/HorizontalMultiLevelHierarchy"/>
    <dgm:cxn modelId="{5480F19C-6A74-450B-8009-47E2A1498638}" type="presOf" srcId="{CC0A7A60-241A-4780-BB2F-2C3404682869}" destId="{A7D7EB42-9CD3-447E-94E1-DECBD2A56A4A}" srcOrd="0" destOrd="0" presId="urn:microsoft.com/office/officeart/2008/layout/HorizontalMultiLevelHierarchy"/>
    <dgm:cxn modelId="{82F28322-4958-4E1F-9F46-D34077386417}" type="presOf" srcId="{D9FD037C-8805-4806-853B-72A5C2E1B9E0}" destId="{9DD8DAA4-5317-4F63-834F-034756C3363C}" srcOrd="0" destOrd="0" presId="urn:microsoft.com/office/officeart/2008/layout/HorizontalMultiLevelHierarchy"/>
    <dgm:cxn modelId="{40829369-9A85-4F91-A662-504E9308426E}" type="presOf" srcId="{872BA725-0979-415F-B1EF-4B550DD88FFA}" destId="{5C0D74FB-5DF9-49AC-B5F4-07745CF4DF7B}" srcOrd="0" destOrd="0" presId="urn:microsoft.com/office/officeart/2008/layout/HorizontalMultiLevelHierarchy"/>
    <dgm:cxn modelId="{FBC2988F-54FA-4F29-8500-8B6319BC8971}" type="presOf" srcId="{ED0FDB9B-FD3C-48D4-91D1-8A753F398BBC}" destId="{26A3816E-63DC-4DA5-84D1-1946C5B89302}" srcOrd="0" destOrd="0" presId="urn:microsoft.com/office/officeart/2008/layout/HorizontalMultiLevelHierarchy"/>
    <dgm:cxn modelId="{EBDFC3C8-E5D3-4AC7-B060-088AEA3280AE}" type="presOf" srcId="{D9FD037C-8805-4806-853B-72A5C2E1B9E0}" destId="{69C8905E-445D-456B-991B-0FC039DC562C}" srcOrd="1" destOrd="0" presId="urn:microsoft.com/office/officeart/2008/layout/HorizontalMultiLevelHierarchy"/>
    <dgm:cxn modelId="{0EBCE6BC-0BD9-4B63-9C38-0FD8A75F7E29}" type="presOf" srcId="{43264B5C-3ED4-4990-93DE-9EA3C9876731}" destId="{9760A2BF-8F11-4CBB-A880-1F51E171DB57}" srcOrd="0" destOrd="0" presId="urn:microsoft.com/office/officeart/2008/layout/HorizontalMultiLevelHierarchy"/>
    <dgm:cxn modelId="{FC6FD919-0D94-4662-B103-5A3E4BBFD2A2}" type="presOf" srcId="{C0DC182E-2298-4665-9AAA-5ED51C2D3D80}" destId="{2B441316-77B7-4B4F-8829-E305F9906C1B}" srcOrd="1" destOrd="0" presId="urn:microsoft.com/office/officeart/2008/layout/HorizontalMultiLevelHierarchy"/>
    <dgm:cxn modelId="{84F73F41-7E86-456A-A44C-DF29E81C58F5}" type="presOf" srcId="{5E036931-4242-4864-BD8D-0DB53ED45631}" destId="{BA5D8251-ACA0-42B3-B183-EDBB5D854220}" srcOrd="1" destOrd="0" presId="urn:microsoft.com/office/officeart/2008/layout/HorizontalMultiLevelHierarchy"/>
    <dgm:cxn modelId="{B6A43E54-11D8-4A09-BA8C-F303759500FB}" type="presOf" srcId="{06CE250A-A8D0-4E8B-A186-7B49DCC8CD50}" destId="{4B41154D-284C-4FA5-B66F-0A284C9F13DD}" srcOrd="0" destOrd="0" presId="urn:microsoft.com/office/officeart/2008/layout/HorizontalMultiLevelHierarchy"/>
    <dgm:cxn modelId="{93532D71-A469-4A82-A6BF-01F191CE5E37}" type="presOf" srcId="{4BDC7EC6-7E62-4E55-AA58-BA4A33AAEA4A}" destId="{6831C6CD-918E-4200-A7E7-FD59DCDB6798}" srcOrd="0" destOrd="0" presId="urn:microsoft.com/office/officeart/2008/layout/HorizontalMultiLevelHierarchy"/>
    <dgm:cxn modelId="{9503DD81-2503-4BC7-A170-DD329EB70C04}" type="presOf" srcId="{718E0438-49C6-4BB7-829C-B939FCBFD131}" destId="{925AA5C3-A2DA-4465-ABB7-AB2B9991182F}" srcOrd="0" destOrd="0" presId="urn:microsoft.com/office/officeart/2008/layout/HorizontalMultiLevelHierarchy"/>
    <dgm:cxn modelId="{F6081526-22FC-43B4-9E0D-3903611E35EB}" type="presOf" srcId="{C0DC182E-2298-4665-9AAA-5ED51C2D3D80}" destId="{753C45E2-AC9B-4A18-BA16-A08B444C825D}" srcOrd="0" destOrd="0" presId="urn:microsoft.com/office/officeart/2008/layout/HorizontalMultiLevelHierarchy"/>
    <dgm:cxn modelId="{7915EB6C-E5C6-4D85-B0EA-CD954786AA9F}" type="presOf" srcId="{8A76D336-E96D-46B3-8C4F-E57C285D1336}" destId="{2A026EB1-00B8-4FD5-BA15-D17719F12A48}" srcOrd="1" destOrd="0" presId="urn:microsoft.com/office/officeart/2008/layout/HorizontalMultiLevelHierarchy"/>
    <dgm:cxn modelId="{DE8C9C83-106C-4B90-AC07-9BDFF22A0C97}" srcId="{06CE250A-A8D0-4E8B-A186-7B49DCC8CD50}" destId="{A0594808-6C18-4F4E-B080-00CF86FB4E6C}" srcOrd="1" destOrd="0" parTransId="{C0DC182E-2298-4665-9AAA-5ED51C2D3D80}" sibTransId="{168D6F4E-F738-404B-BD15-2B1BFB026A87}"/>
    <dgm:cxn modelId="{0087AD09-23AA-4DC6-9881-C5D2CA7E9D2B}" srcId="{08BF8FCE-E170-44D2-928F-AF859B1749A5}" destId="{718E0438-49C6-4BB7-829C-B939FCBFD131}" srcOrd="0" destOrd="0" parTransId="{E69BFE03-5BD4-45FF-9CA3-72C416768BAE}" sibTransId="{B1C5F98C-0051-48C2-B097-F6FFC4B8944E}"/>
    <dgm:cxn modelId="{124B3ABA-EC81-4471-A6A2-C282B94BFB0E}" srcId="{06CE250A-A8D0-4E8B-A186-7B49DCC8CD50}" destId="{9B2B9AA0-8283-42D0-9030-19D1E4213D0F}" srcOrd="0" destOrd="0" parTransId="{D9FD037C-8805-4806-853B-72A5C2E1B9E0}" sibTransId="{4F05C0F3-B9F2-46B2-BD60-D45A0AAB8C08}"/>
    <dgm:cxn modelId="{386E2233-27F8-4188-8605-E9D670BA7056}" srcId="{718E0438-49C6-4BB7-829C-B939FCBFD131}" destId="{872BA725-0979-415F-B1EF-4B550DD88FFA}" srcOrd="0" destOrd="0" parTransId="{ED0FDB9B-FD3C-48D4-91D1-8A753F398BBC}" sibTransId="{BBA437BA-A805-4E1B-9F73-C877B9BE07CD}"/>
    <dgm:cxn modelId="{E156B0C8-FEEC-48D6-8574-325FD84C4C9D}" srcId="{718E0438-49C6-4BB7-829C-B939FCBFD131}" destId="{06CE250A-A8D0-4E8B-A186-7B49DCC8CD50}" srcOrd="1" destOrd="0" parTransId="{CC0A7A60-241A-4780-BB2F-2C3404682869}" sibTransId="{C1D0D89F-F7FC-42BF-B7C9-D42EA8FE707A}"/>
    <dgm:cxn modelId="{F7956076-681B-4496-A4EC-F35CF1716283}" type="presOf" srcId="{5E036931-4242-4864-BD8D-0DB53ED45631}" destId="{3456CC96-E8E2-4762-945B-E5568E2F8AC3}" srcOrd="0" destOrd="0" presId="urn:microsoft.com/office/officeart/2008/layout/HorizontalMultiLevelHierarchy"/>
    <dgm:cxn modelId="{A73224B6-AA77-485A-B9AF-1D81E0A6A054}" type="presOf" srcId="{8A76D336-E96D-46B3-8C4F-E57C285D1336}" destId="{6B99A63B-6159-44DD-A1E8-9F57EA7F4E73}" srcOrd="0" destOrd="0" presId="urn:microsoft.com/office/officeart/2008/layout/HorizontalMultiLevelHierarchy"/>
    <dgm:cxn modelId="{C42ACE13-D401-413A-A257-252355605E2E}" type="presOf" srcId="{9B2B9AA0-8283-42D0-9030-19D1E4213D0F}" destId="{7795634E-4D8C-4A24-9634-BC4ADAB585AA}" srcOrd="0" destOrd="0" presId="urn:microsoft.com/office/officeart/2008/layout/HorizontalMultiLevelHierarchy"/>
    <dgm:cxn modelId="{CD7952BF-A2E8-41FA-A72F-306736472F74}" srcId="{872BA725-0979-415F-B1EF-4B550DD88FFA}" destId="{43264B5C-3ED4-4990-93DE-9EA3C9876731}" srcOrd="1" destOrd="0" parTransId="{8A76D336-E96D-46B3-8C4F-E57C285D1336}" sibTransId="{00742B52-F0E6-44A8-8C67-26643D0874DF}"/>
    <dgm:cxn modelId="{D1CE8F40-59A9-4BC2-8FCB-839E392661D1}" type="presOf" srcId="{A0594808-6C18-4F4E-B080-00CF86FB4E6C}" destId="{A7AF1E4E-7F8F-4EF2-A693-F0A81C16917D}" srcOrd="0" destOrd="0" presId="urn:microsoft.com/office/officeart/2008/layout/HorizontalMultiLevelHierarchy"/>
    <dgm:cxn modelId="{7049A05B-9E0B-4EC0-8661-F45B44909A6C}" type="presParOf" srcId="{BC4CB2A2-A4DE-4E1B-A17E-BBFED4C8470D}" destId="{9B1F6F14-FB6F-4707-BB8E-0488FB4F5DC6}" srcOrd="0" destOrd="0" presId="urn:microsoft.com/office/officeart/2008/layout/HorizontalMultiLevelHierarchy"/>
    <dgm:cxn modelId="{F87E71E9-90E6-4BE9-901F-694EF96F7BE3}" type="presParOf" srcId="{9B1F6F14-FB6F-4707-BB8E-0488FB4F5DC6}" destId="{925AA5C3-A2DA-4465-ABB7-AB2B9991182F}" srcOrd="0" destOrd="0" presId="urn:microsoft.com/office/officeart/2008/layout/HorizontalMultiLevelHierarchy"/>
    <dgm:cxn modelId="{137E4E86-0672-4F9D-9AA7-8050803D4337}" type="presParOf" srcId="{9B1F6F14-FB6F-4707-BB8E-0488FB4F5DC6}" destId="{C56B89A1-BEDC-4069-9B7C-9B9C93F488CA}" srcOrd="1" destOrd="0" presId="urn:microsoft.com/office/officeart/2008/layout/HorizontalMultiLevelHierarchy"/>
    <dgm:cxn modelId="{AF1CFD4D-DF25-4FE3-8A3C-D24CC76A86B0}" type="presParOf" srcId="{C56B89A1-BEDC-4069-9B7C-9B9C93F488CA}" destId="{26A3816E-63DC-4DA5-84D1-1946C5B89302}" srcOrd="0" destOrd="0" presId="urn:microsoft.com/office/officeart/2008/layout/HorizontalMultiLevelHierarchy"/>
    <dgm:cxn modelId="{C38864BA-8F00-4930-938C-87797CE9D252}" type="presParOf" srcId="{26A3816E-63DC-4DA5-84D1-1946C5B89302}" destId="{8A24B6B4-CAA4-4F1B-A99B-8C0876A2AF4D}" srcOrd="0" destOrd="0" presId="urn:microsoft.com/office/officeart/2008/layout/HorizontalMultiLevelHierarchy"/>
    <dgm:cxn modelId="{71E6AB5E-9E63-4D42-A20E-325A3C389E8C}" type="presParOf" srcId="{C56B89A1-BEDC-4069-9B7C-9B9C93F488CA}" destId="{4F88F2F5-A6B7-434F-82C6-818FB16DB016}" srcOrd="1" destOrd="0" presId="urn:microsoft.com/office/officeart/2008/layout/HorizontalMultiLevelHierarchy"/>
    <dgm:cxn modelId="{6943F2F4-628F-464B-A520-668DFB5BB317}" type="presParOf" srcId="{4F88F2F5-A6B7-434F-82C6-818FB16DB016}" destId="{5C0D74FB-5DF9-49AC-B5F4-07745CF4DF7B}" srcOrd="0" destOrd="0" presId="urn:microsoft.com/office/officeart/2008/layout/HorizontalMultiLevelHierarchy"/>
    <dgm:cxn modelId="{999E7E73-E047-4B2A-A409-40491940A3E8}" type="presParOf" srcId="{4F88F2F5-A6B7-434F-82C6-818FB16DB016}" destId="{6323540D-AEBB-4FFE-A0E4-CBDE406F11BD}" srcOrd="1" destOrd="0" presId="urn:microsoft.com/office/officeart/2008/layout/HorizontalMultiLevelHierarchy"/>
    <dgm:cxn modelId="{8BE25C62-67ED-48F7-8294-10E36292C22F}" type="presParOf" srcId="{6323540D-AEBB-4FFE-A0E4-CBDE406F11BD}" destId="{3456CC96-E8E2-4762-945B-E5568E2F8AC3}" srcOrd="0" destOrd="0" presId="urn:microsoft.com/office/officeart/2008/layout/HorizontalMultiLevelHierarchy"/>
    <dgm:cxn modelId="{E6696A56-E2CE-4478-A6A9-E0AC9E2C7B36}" type="presParOf" srcId="{3456CC96-E8E2-4762-945B-E5568E2F8AC3}" destId="{BA5D8251-ACA0-42B3-B183-EDBB5D854220}" srcOrd="0" destOrd="0" presId="urn:microsoft.com/office/officeart/2008/layout/HorizontalMultiLevelHierarchy"/>
    <dgm:cxn modelId="{6F55B289-F2F8-47A8-9405-DD0385D40039}" type="presParOf" srcId="{6323540D-AEBB-4FFE-A0E4-CBDE406F11BD}" destId="{A23FE686-0323-4160-ABF4-ADDB06CC6F41}" srcOrd="1" destOrd="0" presId="urn:microsoft.com/office/officeart/2008/layout/HorizontalMultiLevelHierarchy"/>
    <dgm:cxn modelId="{726407F7-6083-440A-B5BD-52D8ED022854}" type="presParOf" srcId="{A23FE686-0323-4160-ABF4-ADDB06CC6F41}" destId="{6831C6CD-918E-4200-A7E7-FD59DCDB6798}" srcOrd="0" destOrd="0" presId="urn:microsoft.com/office/officeart/2008/layout/HorizontalMultiLevelHierarchy"/>
    <dgm:cxn modelId="{4A3DED24-DC78-4F6E-9A12-132F0C0425C0}" type="presParOf" srcId="{A23FE686-0323-4160-ABF4-ADDB06CC6F41}" destId="{5C4BF2DC-6D26-4B7C-8B14-22BD200AFC00}" srcOrd="1" destOrd="0" presId="urn:microsoft.com/office/officeart/2008/layout/HorizontalMultiLevelHierarchy"/>
    <dgm:cxn modelId="{E2879EB4-B1CA-4466-BDFD-CEBA390D9358}" type="presParOf" srcId="{6323540D-AEBB-4FFE-A0E4-CBDE406F11BD}" destId="{6B99A63B-6159-44DD-A1E8-9F57EA7F4E73}" srcOrd="2" destOrd="0" presId="urn:microsoft.com/office/officeart/2008/layout/HorizontalMultiLevelHierarchy"/>
    <dgm:cxn modelId="{12251CE6-0D4B-4DF2-915C-6A5315AF3C02}" type="presParOf" srcId="{6B99A63B-6159-44DD-A1E8-9F57EA7F4E73}" destId="{2A026EB1-00B8-4FD5-BA15-D17719F12A48}" srcOrd="0" destOrd="0" presId="urn:microsoft.com/office/officeart/2008/layout/HorizontalMultiLevelHierarchy"/>
    <dgm:cxn modelId="{37FE40D1-B5D6-4BCC-8E0D-780F64D81A70}" type="presParOf" srcId="{6323540D-AEBB-4FFE-A0E4-CBDE406F11BD}" destId="{77086D23-BE1B-403B-A3E0-067BE4A83621}" srcOrd="3" destOrd="0" presId="urn:microsoft.com/office/officeart/2008/layout/HorizontalMultiLevelHierarchy"/>
    <dgm:cxn modelId="{B96BC26E-13E4-4CCA-94A8-E8AAE95B3200}" type="presParOf" srcId="{77086D23-BE1B-403B-A3E0-067BE4A83621}" destId="{9760A2BF-8F11-4CBB-A880-1F51E171DB57}" srcOrd="0" destOrd="0" presId="urn:microsoft.com/office/officeart/2008/layout/HorizontalMultiLevelHierarchy"/>
    <dgm:cxn modelId="{ACB1FF92-28AE-4813-9EF2-6C36BE65BEC2}" type="presParOf" srcId="{77086D23-BE1B-403B-A3E0-067BE4A83621}" destId="{0F45BA5A-971B-4D6E-9970-3031862BCC30}" srcOrd="1" destOrd="0" presId="urn:microsoft.com/office/officeart/2008/layout/HorizontalMultiLevelHierarchy"/>
    <dgm:cxn modelId="{ED067F17-CE12-4EDD-8F57-32F1684C8235}" type="presParOf" srcId="{C56B89A1-BEDC-4069-9B7C-9B9C93F488CA}" destId="{A7D7EB42-9CD3-447E-94E1-DECBD2A56A4A}" srcOrd="2" destOrd="0" presId="urn:microsoft.com/office/officeart/2008/layout/HorizontalMultiLevelHierarchy"/>
    <dgm:cxn modelId="{E5438DB0-EB10-47B4-82E4-78A9C79BA400}" type="presParOf" srcId="{A7D7EB42-9CD3-447E-94E1-DECBD2A56A4A}" destId="{8AFC7F11-B30E-433F-B471-A085F72188ED}" srcOrd="0" destOrd="0" presId="urn:microsoft.com/office/officeart/2008/layout/HorizontalMultiLevelHierarchy"/>
    <dgm:cxn modelId="{882A8D08-0E5E-4726-BBA5-91D3EC9B29C5}" type="presParOf" srcId="{C56B89A1-BEDC-4069-9B7C-9B9C93F488CA}" destId="{67DE8CCB-DC90-4ADC-A13E-C6E6A7EF0178}" srcOrd="3" destOrd="0" presId="urn:microsoft.com/office/officeart/2008/layout/HorizontalMultiLevelHierarchy"/>
    <dgm:cxn modelId="{360E87D4-9FA0-42DC-9A71-5E014F5EFAC4}" type="presParOf" srcId="{67DE8CCB-DC90-4ADC-A13E-C6E6A7EF0178}" destId="{4B41154D-284C-4FA5-B66F-0A284C9F13DD}" srcOrd="0" destOrd="0" presId="urn:microsoft.com/office/officeart/2008/layout/HorizontalMultiLevelHierarchy"/>
    <dgm:cxn modelId="{6A699684-D864-4D37-9D3D-BA520E74CBA4}" type="presParOf" srcId="{67DE8CCB-DC90-4ADC-A13E-C6E6A7EF0178}" destId="{5410E98C-392B-456B-9ED9-9773FA39C6BA}" srcOrd="1" destOrd="0" presId="urn:microsoft.com/office/officeart/2008/layout/HorizontalMultiLevelHierarchy"/>
    <dgm:cxn modelId="{4222B615-F2C0-4569-88C2-421D15331224}" type="presParOf" srcId="{5410E98C-392B-456B-9ED9-9773FA39C6BA}" destId="{9DD8DAA4-5317-4F63-834F-034756C3363C}" srcOrd="0" destOrd="0" presId="urn:microsoft.com/office/officeart/2008/layout/HorizontalMultiLevelHierarchy"/>
    <dgm:cxn modelId="{3A458D1B-8EBA-4A62-9602-7F3A5AF838B5}" type="presParOf" srcId="{9DD8DAA4-5317-4F63-834F-034756C3363C}" destId="{69C8905E-445D-456B-991B-0FC039DC562C}" srcOrd="0" destOrd="0" presId="urn:microsoft.com/office/officeart/2008/layout/HorizontalMultiLevelHierarchy"/>
    <dgm:cxn modelId="{52D19880-D0BA-492A-9EAD-322D3CD465C8}" type="presParOf" srcId="{5410E98C-392B-456B-9ED9-9773FA39C6BA}" destId="{9FF085BD-4F96-444C-B163-218F357DA803}" srcOrd="1" destOrd="0" presId="urn:microsoft.com/office/officeart/2008/layout/HorizontalMultiLevelHierarchy"/>
    <dgm:cxn modelId="{A9D06E0E-1F32-4CFF-8906-42BBF99ACFBC}" type="presParOf" srcId="{9FF085BD-4F96-444C-B163-218F357DA803}" destId="{7795634E-4D8C-4A24-9634-BC4ADAB585AA}" srcOrd="0" destOrd="0" presId="urn:microsoft.com/office/officeart/2008/layout/HorizontalMultiLevelHierarchy"/>
    <dgm:cxn modelId="{57D23479-C586-4520-9B2A-7B60F14F947F}" type="presParOf" srcId="{9FF085BD-4F96-444C-B163-218F357DA803}" destId="{BF7B6FBD-EAF9-477F-A32F-6558DA970150}" srcOrd="1" destOrd="0" presId="urn:microsoft.com/office/officeart/2008/layout/HorizontalMultiLevelHierarchy"/>
    <dgm:cxn modelId="{817EADEA-CFD4-4C56-A458-55B780AC88BF}" type="presParOf" srcId="{5410E98C-392B-456B-9ED9-9773FA39C6BA}" destId="{753C45E2-AC9B-4A18-BA16-A08B444C825D}" srcOrd="2" destOrd="0" presId="urn:microsoft.com/office/officeart/2008/layout/HorizontalMultiLevelHierarchy"/>
    <dgm:cxn modelId="{5DB3C95F-D6A1-433D-B4FE-99F7C493AB8B}" type="presParOf" srcId="{753C45E2-AC9B-4A18-BA16-A08B444C825D}" destId="{2B441316-77B7-4B4F-8829-E305F9906C1B}" srcOrd="0" destOrd="0" presId="urn:microsoft.com/office/officeart/2008/layout/HorizontalMultiLevelHierarchy"/>
    <dgm:cxn modelId="{A3C5ED79-5F4C-40CA-A9E5-D903BCEF5A30}" type="presParOf" srcId="{5410E98C-392B-456B-9ED9-9773FA39C6BA}" destId="{BED662ED-A24B-44BB-BA5C-79D46BA8E37C}" srcOrd="3" destOrd="0" presId="urn:microsoft.com/office/officeart/2008/layout/HorizontalMultiLevelHierarchy"/>
    <dgm:cxn modelId="{8D35EA65-0431-4184-9D72-40984461B34E}" type="presParOf" srcId="{BED662ED-A24B-44BB-BA5C-79D46BA8E37C}" destId="{A7AF1E4E-7F8F-4EF2-A693-F0A81C16917D}" srcOrd="0" destOrd="0" presId="urn:microsoft.com/office/officeart/2008/layout/HorizontalMultiLevelHierarchy"/>
    <dgm:cxn modelId="{5E2B8F76-45CB-4C4B-93E1-EF8DBEC04B7D}" type="presParOf" srcId="{BED662ED-A24B-44BB-BA5C-79D46BA8E37C}" destId="{65D75F25-8BFF-422E-84A8-A0D0D21BEB0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34BCDE-7072-4CB1-A15B-3D4D33DBDCA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AB08C1E7-1581-4E74-AE5C-986AE1AFA92B}">
      <dgm:prSet phldrT="[Текст]"/>
      <dgm:spPr>
        <a:solidFill>
          <a:schemeClr val="accent3">
            <a:alpha val="50000"/>
          </a:schemeClr>
        </a:solidFill>
        <a:ln>
          <a:solidFill>
            <a:schemeClr val="accent3"/>
          </a:solidFill>
        </a:ln>
      </dgm:spPr>
      <dgm:t>
        <a:bodyPr/>
        <a:lstStyle/>
        <a:p>
          <a:r>
            <a:rPr lang="ru-RU" dirty="0"/>
            <a:t>Музейный предмет</a:t>
          </a:r>
        </a:p>
      </dgm:t>
    </dgm:pt>
    <dgm:pt modelId="{D4FB72A0-4E75-431C-97A6-8D9EA6106E6A}" type="parTrans" cxnId="{244033C4-EB30-4A00-B887-A46CBF73BB23}">
      <dgm:prSet/>
      <dgm:spPr/>
      <dgm:t>
        <a:bodyPr/>
        <a:lstStyle/>
        <a:p>
          <a:endParaRPr lang="ru-RU"/>
        </a:p>
      </dgm:t>
    </dgm:pt>
    <dgm:pt modelId="{1BD9E9B8-A231-4FEB-BBFF-897C977A0091}" type="sibTrans" cxnId="{244033C4-EB30-4A00-B887-A46CBF73BB23}">
      <dgm:prSet/>
      <dgm:spPr/>
      <dgm:t>
        <a:bodyPr/>
        <a:lstStyle/>
        <a:p>
          <a:endParaRPr lang="ru-RU"/>
        </a:p>
      </dgm:t>
    </dgm:pt>
    <dgm:pt modelId="{02F54A53-334B-4626-B210-9757A82C46CB}">
      <dgm:prSet phldrT="[Текст]"/>
      <dgm:spPr>
        <a:ln>
          <a:solidFill>
            <a:schemeClr val="accent1"/>
          </a:solidFill>
        </a:ln>
      </dgm:spPr>
      <dgm:t>
        <a:bodyPr/>
        <a:lstStyle/>
        <a:p>
          <a:pPr marL="0" indent="0" algn="ctr" defTabSz="628650"/>
          <a:r>
            <a:rPr lang="ru-RU" dirty="0"/>
            <a:t>Культурная ценность</a:t>
          </a:r>
        </a:p>
      </dgm:t>
    </dgm:pt>
    <dgm:pt modelId="{6EF91858-3CBA-4130-AE13-4B7AECA84F4D}" type="parTrans" cxnId="{8D869CB5-991C-49B0-8A26-14360D9093F0}">
      <dgm:prSet/>
      <dgm:spPr/>
      <dgm:t>
        <a:bodyPr/>
        <a:lstStyle/>
        <a:p>
          <a:endParaRPr lang="ru-RU"/>
        </a:p>
      </dgm:t>
    </dgm:pt>
    <dgm:pt modelId="{1B1BA724-7A71-4B99-84A6-51BD14C6100B}" type="sibTrans" cxnId="{8D869CB5-991C-49B0-8A26-14360D9093F0}">
      <dgm:prSet/>
      <dgm:spPr/>
      <dgm:t>
        <a:bodyPr/>
        <a:lstStyle/>
        <a:p>
          <a:endParaRPr lang="ru-RU"/>
        </a:p>
      </dgm:t>
    </dgm:pt>
    <dgm:pt modelId="{35382CCA-DBA7-43BB-99A9-2862036E5860}">
      <dgm:prSet phldrT="[Текст]"/>
      <dgm:spPr>
        <a:solidFill>
          <a:schemeClr val="accent2">
            <a:alpha val="5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ru-RU" dirty="0"/>
            <a:t>Вещь</a:t>
          </a:r>
        </a:p>
      </dgm:t>
    </dgm:pt>
    <dgm:pt modelId="{C5978342-89B6-4AA2-9C84-50A0DF3EF146}" type="parTrans" cxnId="{72316F23-9ABC-44AE-ABC0-E1D8EDCD85DF}">
      <dgm:prSet/>
      <dgm:spPr/>
      <dgm:t>
        <a:bodyPr/>
        <a:lstStyle/>
        <a:p>
          <a:endParaRPr lang="ru-RU"/>
        </a:p>
      </dgm:t>
    </dgm:pt>
    <dgm:pt modelId="{8138C52A-EB08-45AE-9874-8FBF0EAA642E}" type="sibTrans" cxnId="{72316F23-9ABC-44AE-ABC0-E1D8EDCD85DF}">
      <dgm:prSet/>
      <dgm:spPr/>
      <dgm:t>
        <a:bodyPr/>
        <a:lstStyle/>
        <a:p>
          <a:endParaRPr lang="ru-RU"/>
        </a:p>
      </dgm:t>
    </dgm:pt>
    <dgm:pt modelId="{FF487D11-5E29-4581-8B98-D2971A90DF4D}" type="pres">
      <dgm:prSet presAssocID="{8A34BCDE-7072-4CB1-A15B-3D4D33DBDCA4}" presName="Name0" presStyleCnt="0">
        <dgm:presLayoutVars>
          <dgm:dir/>
          <dgm:resizeHandles val="exact"/>
        </dgm:presLayoutVars>
      </dgm:prSet>
      <dgm:spPr/>
    </dgm:pt>
    <dgm:pt modelId="{28CE048A-A092-47A2-981C-515D915E96F1}" type="pres">
      <dgm:prSet presAssocID="{AB08C1E7-1581-4E74-AE5C-986AE1AFA92B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5BCA5-71A3-4865-8AFB-630EFE515114}" type="pres">
      <dgm:prSet presAssocID="{1BD9E9B8-A231-4FEB-BBFF-897C977A0091}" presName="space" presStyleCnt="0"/>
      <dgm:spPr/>
    </dgm:pt>
    <dgm:pt modelId="{4AD80E1D-C6C4-4DC1-B083-67F7C21F891A}" type="pres">
      <dgm:prSet presAssocID="{02F54A53-334B-4626-B210-9757A82C46CB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97650-DA7C-4093-B159-A25238E6AA5C}" type="pres">
      <dgm:prSet presAssocID="{1B1BA724-7A71-4B99-84A6-51BD14C6100B}" presName="space" presStyleCnt="0"/>
      <dgm:spPr/>
    </dgm:pt>
    <dgm:pt modelId="{FF14E3C6-3CA4-4C64-A389-77BC7FD70C41}" type="pres">
      <dgm:prSet presAssocID="{35382CCA-DBA7-43BB-99A9-2862036E5860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869CB5-991C-49B0-8A26-14360D9093F0}" srcId="{8A34BCDE-7072-4CB1-A15B-3D4D33DBDCA4}" destId="{02F54A53-334B-4626-B210-9757A82C46CB}" srcOrd="1" destOrd="0" parTransId="{6EF91858-3CBA-4130-AE13-4B7AECA84F4D}" sibTransId="{1B1BA724-7A71-4B99-84A6-51BD14C6100B}"/>
    <dgm:cxn modelId="{F98A71B2-1741-4AD6-A43E-0DC8BE3BFD48}" type="presOf" srcId="{8A34BCDE-7072-4CB1-A15B-3D4D33DBDCA4}" destId="{FF487D11-5E29-4581-8B98-D2971A90DF4D}" srcOrd="0" destOrd="0" presId="urn:microsoft.com/office/officeart/2005/8/layout/venn3"/>
    <dgm:cxn modelId="{36B8CC91-5158-4AD8-AC82-7F4D801D0E9C}" type="presOf" srcId="{02F54A53-334B-4626-B210-9757A82C46CB}" destId="{4AD80E1D-C6C4-4DC1-B083-67F7C21F891A}" srcOrd="0" destOrd="0" presId="urn:microsoft.com/office/officeart/2005/8/layout/venn3"/>
    <dgm:cxn modelId="{32FA2110-79B0-4DBE-9ECA-2EDAE4FDFD48}" type="presOf" srcId="{35382CCA-DBA7-43BB-99A9-2862036E5860}" destId="{FF14E3C6-3CA4-4C64-A389-77BC7FD70C41}" srcOrd="0" destOrd="0" presId="urn:microsoft.com/office/officeart/2005/8/layout/venn3"/>
    <dgm:cxn modelId="{72316F23-9ABC-44AE-ABC0-E1D8EDCD85DF}" srcId="{8A34BCDE-7072-4CB1-A15B-3D4D33DBDCA4}" destId="{35382CCA-DBA7-43BB-99A9-2862036E5860}" srcOrd="2" destOrd="0" parTransId="{C5978342-89B6-4AA2-9C84-50A0DF3EF146}" sibTransId="{8138C52A-EB08-45AE-9874-8FBF0EAA642E}"/>
    <dgm:cxn modelId="{244033C4-EB30-4A00-B887-A46CBF73BB23}" srcId="{8A34BCDE-7072-4CB1-A15B-3D4D33DBDCA4}" destId="{AB08C1E7-1581-4E74-AE5C-986AE1AFA92B}" srcOrd="0" destOrd="0" parTransId="{D4FB72A0-4E75-431C-97A6-8D9EA6106E6A}" sibTransId="{1BD9E9B8-A231-4FEB-BBFF-897C977A0091}"/>
    <dgm:cxn modelId="{5645A447-8BAD-4FBD-8C51-0D7925832DA1}" type="presOf" srcId="{AB08C1E7-1581-4E74-AE5C-986AE1AFA92B}" destId="{28CE048A-A092-47A2-981C-515D915E96F1}" srcOrd="0" destOrd="0" presId="urn:microsoft.com/office/officeart/2005/8/layout/venn3"/>
    <dgm:cxn modelId="{0C7CD751-6F35-4E1B-9BD9-AB164A3279E8}" type="presParOf" srcId="{FF487D11-5E29-4581-8B98-D2971A90DF4D}" destId="{28CE048A-A092-47A2-981C-515D915E96F1}" srcOrd="0" destOrd="0" presId="urn:microsoft.com/office/officeart/2005/8/layout/venn3"/>
    <dgm:cxn modelId="{52B1BF4B-4338-451D-8875-1BF67292D2FA}" type="presParOf" srcId="{FF487D11-5E29-4581-8B98-D2971A90DF4D}" destId="{31B5BCA5-71A3-4865-8AFB-630EFE515114}" srcOrd="1" destOrd="0" presId="urn:microsoft.com/office/officeart/2005/8/layout/venn3"/>
    <dgm:cxn modelId="{43FF7D5C-7650-4B4C-A17B-E9A4F2B6CE22}" type="presParOf" srcId="{FF487D11-5E29-4581-8B98-D2971A90DF4D}" destId="{4AD80E1D-C6C4-4DC1-B083-67F7C21F891A}" srcOrd="2" destOrd="0" presId="urn:microsoft.com/office/officeart/2005/8/layout/venn3"/>
    <dgm:cxn modelId="{212978E8-D780-4450-9863-803EE027C977}" type="presParOf" srcId="{FF487D11-5E29-4581-8B98-D2971A90DF4D}" destId="{CB897650-DA7C-4093-B159-A25238E6AA5C}" srcOrd="3" destOrd="0" presId="urn:microsoft.com/office/officeart/2005/8/layout/venn3"/>
    <dgm:cxn modelId="{7FC0A475-70F9-48CA-BB8A-58842FF3F9E8}" type="presParOf" srcId="{FF487D11-5E29-4581-8B98-D2971A90DF4D}" destId="{FF14E3C6-3CA4-4C64-A389-77BC7FD70C41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C45E2-AC9B-4A18-BA16-A08B444C825D}">
      <dsp:nvSpPr>
        <dsp:cNvPr id="0" name=""/>
        <dsp:cNvSpPr/>
      </dsp:nvSpPr>
      <dsp:spPr>
        <a:xfrm>
          <a:off x="3490822" y="3705609"/>
          <a:ext cx="463713" cy="441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856" y="0"/>
              </a:lnTo>
              <a:lnTo>
                <a:pt x="231856" y="441800"/>
              </a:lnTo>
              <a:lnTo>
                <a:pt x="463713" y="44180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06666" y="3910497"/>
        <a:ext cx="32024" cy="32024"/>
      </dsp:txXfrm>
    </dsp:sp>
    <dsp:sp modelId="{9DD8DAA4-5317-4F63-834F-034756C3363C}">
      <dsp:nvSpPr>
        <dsp:cNvPr id="0" name=""/>
        <dsp:cNvSpPr/>
      </dsp:nvSpPr>
      <dsp:spPr>
        <a:xfrm>
          <a:off x="3490822" y="3263809"/>
          <a:ext cx="463713" cy="441800"/>
        </a:xfrm>
        <a:custGeom>
          <a:avLst/>
          <a:gdLst/>
          <a:ahLst/>
          <a:cxnLst/>
          <a:rect l="0" t="0" r="0" b="0"/>
          <a:pathLst>
            <a:path>
              <a:moveTo>
                <a:pt x="0" y="441800"/>
              </a:moveTo>
              <a:lnTo>
                <a:pt x="231856" y="441800"/>
              </a:lnTo>
              <a:lnTo>
                <a:pt x="231856" y="0"/>
              </a:lnTo>
              <a:lnTo>
                <a:pt x="46371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06666" y="3468697"/>
        <a:ext cx="32024" cy="32024"/>
      </dsp:txXfrm>
    </dsp:sp>
    <dsp:sp modelId="{A7D7EB42-9CD3-447E-94E1-DECBD2A56A4A}">
      <dsp:nvSpPr>
        <dsp:cNvPr id="0" name=""/>
        <dsp:cNvSpPr/>
      </dsp:nvSpPr>
      <dsp:spPr>
        <a:xfrm>
          <a:off x="708541" y="2822009"/>
          <a:ext cx="463713" cy="883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856" y="0"/>
              </a:lnTo>
              <a:lnTo>
                <a:pt x="231856" y="883600"/>
              </a:lnTo>
              <a:lnTo>
                <a:pt x="463713" y="88360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15451" y="3238861"/>
        <a:ext cx="49894" cy="49894"/>
      </dsp:txXfrm>
    </dsp:sp>
    <dsp:sp modelId="{6B99A63B-6159-44DD-A1E8-9F57EA7F4E73}">
      <dsp:nvSpPr>
        <dsp:cNvPr id="0" name=""/>
        <dsp:cNvSpPr/>
      </dsp:nvSpPr>
      <dsp:spPr>
        <a:xfrm>
          <a:off x="3490822" y="1938408"/>
          <a:ext cx="463713" cy="441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856" y="0"/>
              </a:lnTo>
              <a:lnTo>
                <a:pt x="231856" y="441800"/>
              </a:lnTo>
              <a:lnTo>
                <a:pt x="463713" y="44180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06666" y="2143296"/>
        <a:ext cx="32024" cy="32024"/>
      </dsp:txXfrm>
    </dsp:sp>
    <dsp:sp modelId="{3456CC96-E8E2-4762-945B-E5568E2F8AC3}">
      <dsp:nvSpPr>
        <dsp:cNvPr id="0" name=""/>
        <dsp:cNvSpPr/>
      </dsp:nvSpPr>
      <dsp:spPr>
        <a:xfrm>
          <a:off x="3490822" y="1496608"/>
          <a:ext cx="463713" cy="441800"/>
        </a:xfrm>
        <a:custGeom>
          <a:avLst/>
          <a:gdLst/>
          <a:ahLst/>
          <a:cxnLst/>
          <a:rect l="0" t="0" r="0" b="0"/>
          <a:pathLst>
            <a:path>
              <a:moveTo>
                <a:pt x="0" y="441800"/>
              </a:moveTo>
              <a:lnTo>
                <a:pt x="231856" y="441800"/>
              </a:lnTo>
              <a:lnTo>
                <a:pt x="231856" y="0"/>
              </a:lnTo>
              <a:lnTo>
                <a:pt x="46371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06666" y="1701496"/>
        <a:ext cx="32024" cy="32024"/>
      </dsp:txXfrm>
    </dsp:sp>
    <dsp:sp modelId="{26A3816E-63DC-4DA5-84D1-1946C5B89302}">
      <dsp:nvSpPr>
        <dsp:cNvPr id="0" name=""/>
        <dsp:cNvSpPr/>
      </dsp:nvSpPr>
      <dsp:spPr>
        <a:xfrm>
          <a:off x="708541" y="1938408"/>
          <a:ext cx="463713" cy="883600"/>
        </a:xfrm>
        <a:custGeom>
          <a:avLst/>
          <a:gdLst/>
          <a:ahLst/>
          <a:cxnLst/>
          <a:rect l="0" t="0" r="0" b="0"/>
          <a:pathLst>
            <a:path>
              <a:moveTo>
                <a:pt x="0" y="883600"/>
              </a:moveTo>
              <a:lnTo>
                <a:pt x="231856" y="883600"/>
              </a:lnTo>
              <a:lnTo>
                <a:pt x="231856" y="0"/>
              </a:lnTo>
              <a:lnTo>
                <a:pt x="463713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15451" y="2355261"/>
        <a:ext cx="49894" cy="49894"/>
      </dsp:txXfrm>
    </dsp:sp>
    <dsp:sp modelId="{925AA5C3-A2DA-4465-ABB7-AB2B9991182F}">
      <dsp:nvSpPr>
        <dsp:cNvPr id="0" name=""/>
        <dsp:cNvSpPr/>
      </dsp:nvSpPr>
      <dsp:spPr>
        <a:xfrm rot="16200000">
          <a:off x="-1505109" y="2468568"/>
          <a:ext cx="3720422" cy="706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/>
            <a:t>МФ РФ</a:t>
          </a:r>
        </a:p>
      </dsp:txBody>
      <dsp:txXfrm>
        <a:off x="-1505109" y="2468568"/>
        <a:ext cx="3720422" cy="706880"/>
      </dsp:txXfrm>
    </dsp:sp>
    <dsp:sp modelId="{5C0D74FB-5DF9-49AC-B5F4-07745CF4DF7B}">
      <dsp:nvSpPr>
        <dsp:cNvPr id="0" name=""/>
        <dsp:cNvSpPr/>
      </dsp:nvSpPr>
      <dsp:spPr>
        <a:xfrm>
          <a:off x="1172255" y="1584968"/>
          <a:ext cx="2318567" cy="7068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Гос.часть</a:t>
          </a:r>
          <a:endParaRPr lang="ru-RU" sz="2000" kern="1200" dirty="0"/>
        </a:p>
      </dsp:txBody>
      <dsp:txXfrm>
        <a:off x="1172255" y="1584968"/>
        <a:ext cx="2318567" cy="706880"/>
      </dsp:txXfrm>
    </dsp:sp>
    <dsp:sp modelId="{6831C6CD-918E-4200-A7E7-FD59DCDB6798}">
      <dsp:nvSpPr>
        <dsp:cNvPr id="0" name=""/>
        <dsp:cNvSpPr/>
      </dsp:nvSpPr>
      <dsp:spPr>
        <a:xfrm>
          <a:off x="3954535" y="1143168"/>
          <a:ext cx="2318567" cy="7068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Фед.собственность</a:t>
          </a:r>
          <a:endParaRPr lang="ru-RU" sz="2000" kern="1200" dirty="0"/>
        </a:p>
      </dsp:txBody>
      <dsp:txXfrm>
        <a:off x="3954535" y="1143168"/>
        <a:ext cx="2318567" cy="706880"/>
      </dsp:txXfrm>
    </dsp:sp>
    <dsp:sp modelId="{9760A2BF-8F11-4CBB-A880-1F51E171DB57}">
      <dsp:nvSpPr>
        <dsp:cNvPr id="0" name=""/>
        <dsp:cNvSpPr/>
      </dsp:nvSpPr>
      <dsp:spPr>
        <a:xfrm>
          <a:off x="3954535" y="2026768"/>
          <a:ext cx="2318567" cy="7068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Собственность субъекта</a:t>
          </a:r>
        </a:p>
      </dsp:txBody>
      <dsp:txXfrm>
        <a:off x="3954535" y="2026768"/>
        <a:ext cx="2318567" cy="706880"/>
      </dsp:txXfrm>
    </dsp:sp>
    <dsp:sp modelId="{4B41154D-284C-4FA5-B66F-0A284C9F13DD}">
      <dsp:nvSpPr>
        <dsp:cNvPr id="0" name=""/>
        <dsp:cNvSpPr/>
      </dsp:nvSpPr>
      <dsp:spPr>
        <a:xfrm>
          <a:off x="1172255" y="3352169"/>
          <a:ext cx="2318567" cy="7068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Негос.часть</a:t>
          </a:r>
          <a:endParaRPr lang="ru-RU" sz="2000" kern="1200" dirty="0"/>
        </a:p>
      </dsp:txBody>
      <dsp:txXfrm>
        <a:off x="1172255" y="3352169"/>
        <a:ext cx="2318567" cy="706880"/>
      </dsp:txXfrm>
    </dsp:sp>
    <dsp:sp modelId="{7795634E-4D8C-4A24-9634-BC4ADAB585AA}">
      <dsp:nvSpPr>
        <dsp:cNvPr id="0" name=""/>
        <dsp:cNvSpPr/>
      </dsp:nvSpPr>
      <dsp:spPr>
        <a:xfrm>
          <a:off x="3954535" y="2910369"/>
          <a:ext cx="2318567" cy="7068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Муниципальная собственность</a:t>
          </a:r>
        </a:p>
      </dsp:txBody>
      <dsp:txXfrm>
        <a:off x="3954535" y="2910369"/>
        <a:ext cx="2318567" cy="706880"/>
      </dsp:txXfrm>
    </dsp:sp>
    <dsp:sp modelId="{A7AF1E4E-7F8F-4EF2-A693-F0A81C16917D}">
      <dsp:nvSpPr>
        <dsp:cNvPr id="0" name=""/>
        <dsp:cNvSpPr/>
      </dsp:nvSpPr>
      <dsp:spPr>
        <a:xfrm>
          <a:off x="3954535" y="3793969"/>
          <a:ext cx="2318567" cy="7068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Частная собственность</a:t>
          </a:r>
        </a:p>
      </dsp:txBody>
      <dsp:txXfrm>
        <a:off x="3954535" y="3793969"/>
        <a:ext cx="2318567" cy="706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E048A-A092-47A2-981C-515D915E96F1}">
      <dsp:nvSpPr>
        <dsp:cNvPr id="0" name=""/>
        <dsp:cNvSpPr/>
      </dsp:nvSpPr>
      <dsp:spPr>
        <a:xfrm>
          <a:off x="4219" y="707938"/>
          <a:ext cx="3689523" cy="3689523"/>
        </a:xfrm>
        <a:prstGeom prst="ellipse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047" tIns="41910" rIns="203047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Музейный предмет</a:t>
          </a:r>
        </a:p>
      </dsp:txBody>
      <dsp:txXfrm>
        <a:off x="544537" y="1248256"/>
        <a:ext cx="2608887" cy="2608887"/>
      </dsp:txXfrm>
    </dsp:sp>
    <dsp:sp modelId="{4AD80E1D-C6C4-4DC1-B083-67F7C21F891A}">
      <dsp:nvSpPr>
        <dsp:cNvPr id="0" name=""/>
        <dsp:cNvSpPr/>
      </dsp:nvSpPr>
      <dsp:spPr>
        <a:xfrm>
          <a:off x="2955838" y="707938"/>
          <a:ext cx="3689523" cy="36895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047" tIns="41910" rIns="203047" bIns="41910" numCol="1" spcCol="1270" anchor="ctr" anchorCtr="0">
          <a:noAutofit/>
        </a:bodyPr>
        <a:lstStyle/>
        <a:p>
          <a:pPr marL="0" lvl="0" indent="0" algn="ctr" defTabSz="628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Культурная ценность</a:t>
          </a:r>
        </a:p>
      </dsp:txBody>
      <dsp:txXfrm>
        <a:off x="3496156" y="1248256"/>
        <a:ext cx="2608887" cy="2608887"/>
      </dsp:txXfrm>
    </dsp:sp>
    <dsp:sp modelId="{FF14E3C6-3CA4-4C64-A389-77BC7FD70C41}">
      <dsp:nvSpPr>
        <dsp:cNvPr id="0" name=""/>
        <dsp:cNvSpPr/>
      </dsp:nvSpPr>
      <dsp:spPr>
        <a:xfrm>
          <a:off x="5907457" y="707938"/>
          <a:ext cx="3689523" cy="3689523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047" tIns="41910" rIns="203047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Вещь</a:t>
          </a:r>
        </a:p>
      </dsp:txBody>
      <dsp:txXfrm>
        <a:off x="6447775" y="1248256"/>
        <a:ext cx="2608887" cy="2608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D6351-A53C-F047-B3DF-DA6AD064AC4A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333D2-D013-8B42-AFBD-4E0A858B5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82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6D26B-2969-444A-A395-232E38DB9D57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12091-EDBD-AA42-BD34-8EB599095B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28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Титул презентации.</a:t>
            </a:r>
          </a:p>
          <a:p>
            <a:r>
              <a:rPr lang="ru-RU" dirty="0"/>
              <a:t>Шрифт размером 32</a:t>
            </a:r>
            <a:r>
              <a:rPr lang="ru-RU" baseline="0" dirty="0"/>
              <a:t> пт. Или внести изменения в зависимости от текста заголовка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12091-EDBD-AA42-BD34-8EB599095B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6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Слайд с текстом в одну колонку. Заголовки 1, 2, 3</a:t>
            </a:r>
            <a:r>
              <a:rPr lang="ru-RU" baseline="0" dirty="0"/>
              <a:t> по необходимости. Выделения в рамках цветовой шкалы.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12091-EDBD-AA42-BD34-8EB599095B4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8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Слайд</a:t>
            </a:r>
            <a:r>
              <a:rPr lang="ru-RU" baseline="0" dirty="0"/>
              <a:t> с таблицами. Размеры и цвет по необходимости.</a:t>
            </a:r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Передача предметов МФ РФ при реорганизации и ликвидации музеев</a:t>
            </a:r>
          </a:p>
        </p:txBody>
      </p:sp>
    </p:spTree>
    <p:extLst>
      <p:ext uri="{BB962C8B-B14F-4D97-AF65-F5344CB8AC3E}">
        <p14:creationId xmlns:p14="http://schemas.microsoft.com/office/powerpoint/2010/main" val="37824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-63500" y="-28575"/>
            <a:ext cx="10756900" cy="76962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41700" y="1952625"/>
            <a:ext cx="6858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441700" y="5991225"/>
            <a:ext cx="68580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dirty="0"/>
          </a:p>
        </p:txBody>
      </p:sp>
      <p:sp>
        <p:nvSpPr>
          <p:cNvPr id="8" name="object 4"/>
          <p:cNvSpPr/>
          <p:nvPr userDrawn="1"/>
        </p:nvSpPr>
        <p:spPr>
          <a:xfrm>
            <a:off x="1152004" y="1662493"/>
            <a:ext cx="1942579" cy="2120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659765"/>
          </a:xfrm>
        </p:spPr>
        <p:txBody>
          <a:bodyPr lIns="0" tIns="0" rIns="0" bIns="0"/>
          <a:lstStyle>
            <a:lvl1pPr>
              <a:defRPr sz="24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r>
              <a:rPr lang="ru-RU"/>
              <a:t>Образец заголовка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0A387A"/>
                </a:solidFill>
                <a:latin typeface="Verdana"/>
                <a:cs typeface="Verdana"/>
              </a:defRPr>
            </a:lvl1pPr>
          </a:lstStyle>
          <a:p>
            <a:pPr marL="12700" algn="r">
              <a:lnSpc>
                <a:spcPts val="1230"/>
              </a:lnSpc>
            </a:pPr>
            <a:r>
              <a:rPr lang="ru-RU" spc="100" dirty="0"/>
              <a:t>Министерство </a:t>
            </a:r>
            <a:r>
              <a:rPr lang="ru-RU" spc="80" dirty="0"/>
              <a:t>культуры </a:t>
            </a:r>
            <a:r>
              <a:rPr lang="ru-RU" spc="114" dirty="0"/>
              <a:t>российской </a:t>
            </a:r>
            <a:r>
              <a:rPr lang="ru-RU" spc="75" dirty="0"/>
              <a:t>Федерации </a:t>
            </a:r>
            <a:r>
              <a:rPr lang="ru-RU" spc="240" dirty="0"/>
              <a:t> </a:t>
            </a:r>
            <a:r>
              <a:rPr lang="ru-RU" sz="1100" spc="-5" dirty="0"/>
              <a:t>|</a:t>
            </a:r>
            <a:endParaRPr lang="ru-RU" sz="110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91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7" name="bk object 17"/>
          <p:cNvSpPr/>
          <p:nvPr userDrawn="1"/>
        </p:nvSpPr>
        <p:spPr>
          <a:xfrm>
            <a:off x="719999" y="435178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8"/>
          <p:cNvSpPr/>
          <p:nvPr userDrawn="1"/>
        </p:nvSpPr>
        <p:spPr>
          <a:xfrm>
            <a:off x="719999" y="1484452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6"/>
          <p:cNvSpPr/>
          <p:nvPr userDrawn="1"/>
        </p:nvSpPr>
        <p:spPr>
          <a:xfrm>
            <a:off x="719999" y="7095181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/>
          <p:cNvSpPr txBox="1"/>
          <p:nvPr userDrawn="1"/>
        </p:nvSpPr>
        <p:spPr>
          <a:xfrm>
            <a:off x="6860438" y="260362"/>
            <a:ext cx="348996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ru-RU" sz="800" b="1" spc="125" dirty="0">
                <a:solidFill>
                  <a:schemeClr val="tx2"/>
                </a:solidFill>
                <a:latin typeface="Arial"/>
                <a:cs typeface="Arial"/>
              </a:rPr>
              <a:t>НАЗВАНИЕ ПРЕЗЕНТАЦИИ</a:t>
            </a:r>
            <a:endParaRPr sz="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98500" y="1800225"/>
            <a:ext cx="9677400" cy="4524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Verdana"/>
                <a:cs typeface="Verdana"/>
              </a:rPr>
              <a:t>Заголовок</a:t>
            </a:r>
            <a:r>
              <a:rPr lang="ru-RU" sz="2400" b="1" baseline="0" dirty="0">
                <a:solidFill>
                  <a:schemeClr val="accent2"/>
                </a:solidFill>
                <a:latin typeface="Verdana"/>
                <a:cs typeface="Verdana"/>
              </a:rPr>
              <a:t> 2</a:t>
            </a:r>
            <a:endParaRPr lang="ru-RU" sz="2400" dirty="0">
              <a:solidFill>
                <a:schemeClr val="accent2"/>
              </a:solidFill>
              <a:latin typeface="Verdana"/>
              <a:cs typeface="Verdana"/>
            </a:endParaRPr>
          </a:p>
          <a:p>
            <a:r>
              <a:rPr lang="ru-RU" sz="1400" b="1" dirty="0">
                <a:solidFill>
                  <a:schemeClr val="accent1"/>
                </a:solidFill>
                <a:latin typeface="Wingdings"/>
                <a:ea typeface="Wingdings"/>
                <a:cs typeface="Wingdings"/>
                <a:sym typeface="Wingdings"/>
              </a:rPr>
              <a:t>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 – </a:t>
            </a:r>
            <a:r>
              <a:rPr lang="ru-RU" b="1" dirty="0">
                <a:solidFill>
                  <a:schemeClr val="accent1"/>
                </a:solidFill>
                <a:latin typeface="Verdana"/>
                <a:cs typeface="Verdana"/>
              </a:rPr>
              <a:t>40 987 рублей (129,8%)</a:t>
            </a:r>
            <a:endParaRPr lang="ru-RU" dirty="0">
              <a:solidFill>
                <a:schemeClr val="accent1"/>
              </a:solidFill>
              <a:latin typeface="Verdana"/>
              <a:cs typeface="Verdana"/>
            </a:endParaRPr>
          </a:p>
          <a:p>
            <a:r>
              <a:rPr lang="ru-RU" sz="1400" b="1" dirty="0">
                <a:solidFill>
                  <a:schemeClr val="accent1"/>
                </a:solidFill>
                <a:latin typeface="Wingdings"/>
                <a:ea typeface="Wingdings"/>
                <a:cs typeface="Wingdings"/>
                <a:sym typeface="Wingdings"/>
              </a:rPr>
              <a:t>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 – </a:t>
            </a:r>
            <a:r>
              <a:rPr lang="ru-RU" b="1" dirty="0">
                <a:solidFill>
                  <a:srgbClr val="D05120"/>
                </a:solidFill>
                <a:latin typeface="Verdana"/>
                <a:cs typeface="Verdana"/>
              </a:rPr>
              <a:t>28 412 рублей (90,0%)</a:t>
            </a:r>
            <a:endParaRPr lang="ru-RU" dirty="0">
              <a:solidFill>
                <a:srgbClr val="D05120"/>
              </a:solidFill>
              <a:latin typeface="Verdana"/>
              <a:cs typeface="Verdana"/>
            </a:endParaRPr>
          </a:p>
          <a:p>
            <a:r>
              <a:rPr lang="ru-RU" sz="1400" b="1" dirty="0">
                <a:solidFill>
                  <a:schemeClr val="accent1"/>
                </a:solidFill>
                <a:latin typeface="Wingdings"/>
                <a:ea typeface="Wingdings"/>
                <a:cs typeface="Wingdings"/>
                <a:sym typeface="Wingdings"/>
              </a:rPr>
              <a:t>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 – </a:t>
            </a:r>
            <a:r>
              <a:rPr lang="ru-RU" b="1" dirty="0">
                <a:solidFill>
                  <a:srgbClr val="D05120"/>
                </a:solidFill>
                <a:latin typeface="Verdana"/>
                <a:cs typeface="Verdana"/>
              </a:rPr>
              <a:t>18 033 рубля (57,1%)</a:t>
            </a:r>
          </a:p>
          <a:p>
            <a:endParaRPr lang="ru-RU" dirty="0">
              <a:solidFill>
                <a:srgbClr val="D05120"/>
              </a:solidFill>
              <a:latin typeface="Verdana"/>
              <a:cs typeface="Verdana"/>
            </a:endParaRPr>
          </a:p>
          <a:p>
            <a:r>
              <a:rPr lang="ru-RU" sz="2400" b="1" dirty="0">
                <a:solidFill>
                  <a:schemeClr val="accent4"/>
                </a:solidFill>
                <a:latin typeface="Verdana"/>
                <a:cs typeface="Verdana"/>
              </a:rPr>
              <a:t>Заголовок</a:t>
            </a:r>
            <a:r>
              <a:rPr lang="ru-RU" sz="2400" b="1" baseline="0" dirty="0">
                <a:solidFill>
                  <a:schemeClr val="accent4"/>
                </a:solidFill>
                <a:latin typeface="Verdana"/>
                <a:cs typeface="Verdana"/>
              </a:rPr>
              <a:t> 2</a:t>
            </a:r>
            <a:endParaRPr lang="ru-RU" sz="2400" dirty="0">
              <a:solidFill>
                <a:schemeClr val="accent4"/>
              </a:solidFill>
              <a:latin typeface="Verdana"/>
              <a:cs typeface="Verdana"/>
            </a:endParaRPr>
          </a:p>
          <a:p>
            <a:pPr marR="2026285"/>
            <a:r>
              <a:rPr lang="ru-RU" sz="2000" b="1" dirty="0">
                <a:solidFill>
                  <a:schemeClr val="tx2"/>
                </a:solidFill>
                <a:latin typeface="Verdana"/>
                <a:cs typeface="Verdana"/>
              </a:rPr>
              <a:t>Текст</a:t>
            </a:r>
          </a:p>
          <a:p>
            <a:pPr marR="2026285"/>
            <a:r>
              <a:rPr lang="ru-RU" sz="2000" b="1" dirty="0">
                <a:solidFill>
                  <a:schemeClr val="tx2"/>
                </a:solidFill>
                <a:latin typeface="Verdana"/>
                <a:cs typeface="Verdana"/>
              </a:rPr>
              <a:t>Текст</a:t>
            </a:r>
          </a:p>
          <a:p>
            <a:pPr marR="2026285"/>
            <a:endParaRPr lang="ru-RU" sz="2000" dirty="0">
              <a:solidFill>
                <a:schemeClr val="tx2"/>
              </a:solidFill>
              <a:latin typeface="Verdana"/>
              <a:cs typeface="Verdana"/>
            </a:endParaRPr>
          </a:p>
          <a:p>
            <a:r>
              <a:rPr lang="ru-RU" sz="2400" b="1" dirty="0">
                <a:solidFill>
                  <a:schemeClr val="accent3"/>
                </a:solidFill>
                <a:latin typeface="Verdana"/>
                <a:cs typeface="Verdana"/>
              </a:rPr>
              <a:t>Заголовок 3</a:t>
            </a:r>
            <a:endParaRPr lang="ru-RU" sz="2400" dirty="0">
              <a:solidFill>
                <a:schemeClr val="accent3"/>
              </a:solidFill>
              <a:latin typeface="Verdana"/>
              <a:cs typeface="Verdana"/>
            </a:endParaRPr>
          </a:p>
          <a:p>
            <a:pPr>
              <a:buClr>
                <a:srgbClr val="231F20"/>
              </a:buClr>
              <a:buAutoNum type="arabicPeriod"/>
              <a:tabLst>
                <a:tab pos="507365" algn="l"/>
              </a:tabLst>
            </a:pPr>
            <a:r>
              <a:rPr lang="en-US" b="1" dirty="0">
                <a:solidFill>
                  <a:schemeClr val="tx2"/>
                </a:solidFill>
                <a:latin typeface="Verdana"/>
                <a:cs typeface="Verdana"/>
              </a:rPr>
              <a:t> 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</a:t>
            </a:r>
            <a:r>
              <a:rPr lang="ru-RU" b="1" baseline="0" dirty="0">
                <a:solidFill>
                  <a:schemeClr val="tx2"/>
                </a:solidFill>
                <a:latin typeface="Verdana"/>
                <a:cs typeface="Verdana"/>
              </a:rPr>
              <a:t> –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lang="ru-RU" b="1" dirty="0">
                <a:solidFill>
                  <a:srgbClr val="D54E28"/>
                </a:solidFill>
                <a:latin typeface="Verdana"/>
                <a:cs typeface="Verdana"/>
              </a:rPr>
              <a:t>111,4%</a:t>
            </a:r>
            <a:endParaRPr lang="ru-RU" dirty="0">
              <a:latin typeface="Verdana"/>
              <a:cs typeface="Verdana"/>
            </a:endParaRPr>
          </a:p>
          <a:p>
            <a:pPr>
              <a:buClr>
                <a:srgbClr val="231F20"/>
              </a:buClr>
              <a:buAutoNum type="arabicPeriod"/>
              <a:tabLst>
                <a:tab pos="507365" algn="l"/>
              </a:tabLst>
            </a:pPr>
            <a:r>
              <a:rPr lang="en-US" b="1" dirty="0">
                <a:solidFill>
                  <a:schemeClr val="tx2"/>
                </a:solidFill>
                <a:latin typeface="Verdana"/>
                <a:cs typeface="Verdana"/>
              </a:rPr>
              <a:t> 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 – </a:t>
            </a:r>
            <a:r>
              <a:rPr lang="ru-RU" b="1" dirty="0">
                <a:solidFill>
                  <a:srgbClr val="D54E28"/>
                </a:solidFill>
                <a:latin typeface="Verdana"/>
                <a:cs typeface="Verdana"/>
              </a:rPr>
              <a:t>107,7%</a:t>
            </a:r>
            <a:endParaRPr lang="ru-RU" dirty="0">
              <a:latin typeface="Verdana"/>
              <a:cs typeface="Verdana"/>
            </a:endParaRPr>
          </a:p>
          <a:p>
            <a:pPr>
              <a:buClr>
                <a:srgbClr val="231F20"/>
              </a:buClr>
              <a:buAutoNum type="arabicPeriod"/>
              <a:tabLst>
                <a:tab pos="507365" algn="l"/>
              </a:tabLst>
            </a:pPr>
            <a:r>
              <a:rPr lang="en-US" b="1" dirty="0">
                <a:solidFill>
                  <a:schemeClr val="tx2"/>
                </a:solidFill>
                <a:latin typeface="Verdana"/>
                <a:cs typeface="Verdana"/>
              </a:rPr>
              <a:t> 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 – </a:t>
            </a:r>
            <a:r>
              <a:rPr lang="ru-RU" b="1" dirty="0">
                <a:solidFill>
                  <a:srgbClr val="D54E28"/>
                </a:solidFill>
                <a:latin typeface="Verdana"/>
                <a:cs typeface="Verdana"/>
              </a:rPr>
              <a:t>107,3%</a:t>
            </a:r>
            <a:endParaRPr lang="ru-RU" dirty="0">
              <a:latin typeface="Verdana"/>
              <a:cs typeface="Verdana"/>
            </a:endParaRPr>
          </a:p>
          <a:p>
            <a:pPr>
              <a:buClr>
                <a:srgbClr val="231F20"/>
              </a:buClr>
              <a:buAutoNum type="arabicPeriod"/>
              <a:tabLst>
                <a:tab pos="507365" algn="l"/>
              </a:tabLst>
            </a:pPr>
            <a:r>
              <a:rPr lang="en-US" b="1" dirty="0">
                <a:solidFill>
                  <a:schemeClr val="tx2"/>
                </a:solidFill>
                <a:latin typeface="Verdana"/>
                <a:cs typeface="Verdana"/>
              </a:rPr>
              <a:t> 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 – </a:t>
            </a:r>
            <a:r>
              <a:rPr lang="ru-RU" b="1" dirty="0">
                <a:solidFill>
                  <a:srgbClr val="D54E28"/>
                </a:solidFill>
                <a:latin typeface="Verdana"/>
                <a:cs typeface="Verdana"/>
              </a:rPr>
              <a:t>106,7%</a:t>
            </a:r>
            <a:endParaRPr lang="ru-RU" dirty="0">
              <a:latin typeface="Verdana"/>
              <a:cs typeface="Verdana"/>
            </a:endParaRPr>
          </a:p>
          <a:p>
            <a:pPr>
              <a:buClr>
                <a:srgbClr val="231F20"/>
              </a:buClr>
              <a:buAutoNum type="arabicPeriod"/>
              <a:tabLst>
                <a:tab pos="507365" algn="l"/>
              </a:tabLst>
            </a:pPr>
            <a:r>
              <a:rPr lang="en-US" b="1" dirty="0">
                <a:solidFill>
                  <a:schemeClr val="tx2"/>
                </a:solidFill>
                <a:latin typeface="Verdana"/>
                <a:cs typeface="Verdana"/>
              </a:rPr>
              <a:t> 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Текст – </a:t>
            </a:r>
            <a:r>
              <a:rPr lang="ru-RU" b="1" dirty="0">
                <a:solidFill>
                  <a:srgbClr val="D54E28"/>
                </a:solidFill>
                <a:latin typeface="Verdana"/>
                <a:cs typeface="Verdana"/>
              </a:rPr>
              <a:t>105,9%</a:t>
            </a:r>
            <a:endParaRPr lang="ru-RU" dirty="0">
              <a:latin typeface="Verdana"/>
              <a:cs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r">
              <a:defRPr sz="700" b="0" i="0">
                <a:solidFill>
                  <a:srgbClr val="0A387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230"/>
              </a:lnSpc>
            </a:pPr>
            <a:r>
              <a:rPr lang="ru-RU" spc="100" dirty="0"/>
              <a:t>Министерство </a:t>
            </a:r>
            <a:r>
              <a:rPr lang="ru-RU" spc="80" dirty="0"/>
              <a:t>культуры </a:t>
            </a:r>
            <a:r>
              <a:rPr lang="ru-RU" spc="114" dirty="0"/>
              <a:t>российской </a:t>
            </a:r>
            <a:r>
              <a:rPr lang="ru-RU" spc="75" dirty="0"/>
              <a:t>Федерации </a:t>
            </a:r>
            <a:r>
              <a:rPr lang="ru-RU" spc="240" dirty="0"/>
              <a:t> </a:t>
            </a:r>
            <a:r>
              <a:rPr lang="ru-RU" sz="1100" spc="-5" dirty="0"/>
              <a:t>|</a:t>
            </a:r>
            <a:endParaRPr lang="ru-RU" sz="110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91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8" name="object 2"/>
          <p:cNvSpPr txBox="1"/>
          <p:nvPr userDrawn="1"/>
        </p:nvSpPr>
        <p:spPr>
          <a:xfrm>
            <a:off x="6860438" y="260362"/>
            <a:ext cx="348996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ru-RU" sz="800" b="1" spc="125" dirty="0">
                <a:solidFill>
                  <a:schemeClr val="tx2"/>
                </a:solidFill>
                <a:latin typeface="Arial"/>
                <a:cs typeface="Arial"/>
              </a:rPr>
              <a:t>НАЗВАНИЕ ПРЕЗЕНТАЦИИ</a:t>
            </a:r>
            <a:endParaRPr sz="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9" name="Holder 2"/>
          <p:cNvSpPr>
            <a:spLocks noGrp="1"/>
          </p:cNvSpPr>
          <p:nvPr>
            <p:ph type="title" hasCustomPrompt="1"/>
          </p:nvPr>
        </p:nvSpPr>
        <p:spPr>
          <a:xfrm>
            <a:off x="698500" y="616914"/>
            <a:ext cx="9677400" cy="738664"/>
          </a:xfrm>
        </p:spPr>
        <p:txBody>
          <a:bodyPr lIns="0" tIns="0" rIns="0" bIns="0"/>
          <a:lstStyle>
            <a:lvl1pPr>
              <a:defRPr sz="2400" b="1" i="0" cap="all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 разные колонки</a:t>
            </a:r>
            <a:endParaRPr dirty="0"/>
          </a:p>
        </p:txBody>
      </p:sp>
      <p:sp>
        <p:nvSpPr>
          <p:cNvPr id="10" name="bk object 16"/>
          <p:cNvSpPr/>
          <p:nvPr userDrawn="1"/>
        </p:nvSpPr>
        <p:spPr>
          <a:xfrm>
            <a:off x="719999" y="7095181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17"/>
          <p:cNvSpPr/>
          <p:nvPr userDrawn="1"/>
        </p:nvSpPr>
        <p:spPr>
          <a:xfrm>
            <a:off x="719999" y="435178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bk object 18"/>
          <p:cNvSpPr/>
          <p:nvPr userDrawn="1"/>
        </p:nvSpPr>
        <p:spPr>
          <a:xfrm>
            <a:off x="719999" y="1484452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/>
          <p:cNvSpPr txBox="1"/>
          <p:nvPr userDrawn="1"/>
        </p:nvSpPr>
        <p:spPr>
          <a:xfrm>
            <a:off x="707299" y="1699602"/>
            <a:ext cx="6392001" cy="25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00"/>
              </a:lnSpc>
            </a:pPr>
            <a:r>
              <a:rPr lang="ru-RU" sz="1800" b="1" dirty="0">
                <a:solidFill>
                  <a:schemeClr val="tx2"/>
                </a:solidFill>
                <a:latin typeface="Verdana"/>
                <a:cs typeface="Verdana"/>
              </a:rPr>
              <a:t>ЗАГОЛОВОК</a:t>
            </a:r>
            <a:r>
              <a:rPr sz="1800" b="1" dirty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№</a:t>
            </a:r>
            <a:r>
              <a:rPr sz="1800" b="1" dirty="0">
                <a:solidFill>
                  <a:schemeClr val="tx2"/>
                </a:solidFill>
                <a:latin typeface="Verdana"/>
                <a:cs typeface="Verdana"/>
              </a:rPr>
              <a:t>2</a:t>
            </a:r>
            <a:r>
              <a:rPr lang="ru-RU" sz="1800" b="1" dirty="0">
                <a:solidFill>
                  <a:schemeClr val="tx2"/>
                </a:solidFill>
                <a:latin typeface="Verdana"/>
                <a:cs typeface="Verdana"/>
              </a:rPr>
              <a:t> – большая колонка</a:t>
            </a:r>
            <a:endParaRPr sz="18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4" name="object 10"/>
          <p:cNvSpPr txBox="1"/>
          <p:nvPr userDrawn="1"/>
        </p:nvSpPr>
        <p:spPr>
          <a:xfrm>
            <a:off x="7259205" y="1699602"/>
            <a:ext cx="3116695" cy="772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00"/>
              </a:lnSpc>
            </a:pPr>
            <a:r>
              <a:rPr lang="ru-RU" sz="1800" b="1" dirty="0">
                <a:solidFill>
                  <a:schemeClr val="tx2"/>
                </a:solidFill>
                <a:latin typeface="Verdana"/>
                <a:cs typeface="Verdana"/>
              </a:rPr>
              <a:t>ЗАГОЛОВОК в малой колонке</a:t>
            </a:r>
          </a:p>
          <a:p>
            <a:pPr marL="12700" marR="5080">
              <a:lnSpc>
                <a:spcPts val="2000"/>
              </a:lnSpc>
            </a:pPr>
            <a:r>
              <a:rPr lang="ru-RU" b="1" dirty="0">
                <a:solidFill>
                  <a:schemeClr val="tx2"/>
                </a:solidFill>
                <a:latin typeface="Verdana"/>
                <a:cs typeface="Verdana"/>
              </a:rPr>
              <a:t>Диаграмма и фото</a:t>
            </a:r>
            <a:endParaRPr sz="18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5" name="object 22"/>
          <p:cNvSpPr/>
          <p:nvPr userDrawn="1"/>
        </p:nvSpPr>
        <p:spPr>
          <a:xfrm>
            <a:off x="719999" y="2310357"/>
            <a:ext cx="6303101" cy="45719"/>
          </a:xfrm>
          <a:custGeom>
            <a:avLst/>
            <a:gdLst/>
            <a:ahLst/>
            <a:cxnLst/>
            <a:rect l="l" t="t" r="r" b="b"/>
            <a:pathLst>
              <a:path w="6336030">
                <a:moveTo>
                  <a:pt x="0" y="0"/>
                </a:moveTo>
                <a:lnTo>
                  <a:pt x="6336004" y="0"/>
                </a:lnTo>
              </a:path>
            </a:pathLst>
          </a:custGeom>
          <a:ln w="127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 userDrawn="1"/>
        </p:nvSpPr>
        <p:spPr>
          <a:xfrm>
            <a:off x="7153198" y="1728000"/>
            <a:ext cx="45719" cy="5177625"/>
          </a:xfrm>
          <a:custGeom>
            <a:avLst/>
            <a:gdLst/>
            <a:ahLst/>
            <a:cxnLst/>
            <a:rect l="l" t="t" r="r" b="b"/>
            <a:pathLst>
              <a:path h="5130165">
                <a:moveTo>
                  <a:pt x="0" y="0"/>
                </a:moveTo>
                <a:lnTo>
                  <a:pt x="0" y="5129999"/>
                </a:lnTo>
              </a:path>
            </a:pathLst>
          </a:custGeom>
          <a:ln w="381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Диаграмма 17"/>
          <p:cNvSpPr>
            <a:spLocks noGrp="1"/>
          </p:cNvSpPr>
          <p:nvPr>
            <p:ph type="chart" sz="quarter" idx="10"/>
          </p:nvPr>
        </p:nvSpPr>
        <p:spPr>
          <a:xfrm>
            <a:off x="7327900" y="2714625"/>
            <a:ext cx="2971800" cy="1905000"/>
          </a:xfrm>
        </p:spPr>
        <p:txBody>
          <a:bodyPr vert="horz"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  <p:sp>
        <p:nvSpPr>
          <p:cNvPr id="20" name="Рисунок 19"/>
          <p:cNvSpPr>
            <a:spLocks noGrp="1"/>
          </p:cNvSpPr>
          <p:nvPr>
            <p:ph type="pic" sz="quarter" idx="11"/>
          </p:nvPr>
        </p:nvSpPr>
        <p:spPr>
          <a:xfrm>
            <a:off x="7327900" y="4848225"/>
            <a:ext cx="2971800" cy="2057400"/>
          </a:xfrm>
        </p:spPr>
        <p:txBody>
          <a:bodyPr vert="horz"/>
          <a:lstStyle/>
          <a:p>
            <a:r>
              <a:rPr lang="ru-RU"/>
              <a:t>Вставка рисунка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2"/>
          </p:nvPr>
        </p:nvSpPr>
        <p:spPr>
          <a:xfrm>
            <a:off x="698500" y="2486025"/>
            <a:ext cx="6324600" cy="1046440"/>
          </a:xfrm>
        </p:spPr>
        <p:txBody>
          <a:bodyPr vert="horz"/>
          <a:lstStyle>
            <a:lvl1pPr>
              <a:defRPr b="1"/>
            </a:lvl1pPr>
            <a:lvl3pPr>
              <a:defRPr sz="1600" b="1"/>
            </a:lvl3pPr>
            <a:lvl4pPr>
              <a:defRPr sz="1600"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r">
              <a:defRPr sz="700" b="0" i="0">
                <a:solidFill>
                  <a:srgbClr val="0A387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230"/>
              </a:lnSpc>
            </a:pPr>
            <a:r>
              <a:rPr lang="ru-RU" spc="100" dirty="0"/>
              <a:t>Министерство </a:t>
            </a:r>
            <a:r>
              <a:rPr lang="ru-RU" spc="80" dirty="0"/>
              <a:t>культуры </a:t>
            </a:r>
            <a:r>
              <a:rPr lang="ru-RU" spc="114" dirty="0"/>
              <a:t>российской </a:t>
            </a:r>
            <a:r>
              <a:rPr lang="ru-RU" spc="75" dirty="0"/>
              <a:t>Федерации </a:t>
            </a:r>
            <a:r>
              <a:rPr lang="ru-RU" spc="240" dirty="0"/>
              <a:t> </a:t>
            </a:r>
            <a:r>
              <a:rPr lang="ru-RU" sz="1100" spc="-5" dirty="0"/>
              <a:t>|</a:t>
            </a:r>
            <a:endParaRPr lang="ru-RU" sz="110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91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6" name="object 2"/>
          <p:cNvSpPr txBox="1"/>
          <p:nvPr userDrawn="1"/>
        </p:nvSpPr>
        <p:spPr>
          <a:xfrm>
            <a:off x="6860438" y="260362"/>
            <a:ext cx="348996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ru-RU" sz="800" b="1" spc="125" dirty="0">
                <a:solidFill>
                  <a:schemeClr val="tx2"/>
                </a:solidFill>
                <a:latin typeface="Arial"/>
                <a:cs typeface="Arial"/>
              </a:rPr>
              <a:t>НАЗВАНИЕ ПРЕЗЕНТАЦИИ</a:t>
            </a:r>
            <a:endParaRPr sz="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659765"/>
          </a:xfrm>
        </p:spPr>
        <p:txBody>
          <a:bodyPr lIns="0" tIns="0" rIns="0" bIns="0"/>
          <a:lstStyle>
            <a:lvl1pPr>
              <a:defRPr sz="24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r>
              <a:rPr lang="ru-RU"/>
              <a:t>Образец заголовка</a:t>
            </a:r>
            <a:endParaRPr dirty="0"/>
          </a:p>
        </p:txBody>
      </p:sp>
      <p:sp>
        <p:nvSpPr>
          <p:cNvPr id="8" name="bk object 16"/>
          <p:cNvSpPr/>
          <p:nvPr userDrawn="1"/>
        </p:nvSpPr>
        <p:spPr>
          <a:xfrm>
            <a:off x="719999" y="7095181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7"/>
          <p:cNvSpPr/>
          <p:nvPr userDrawn="1"/>
        </p:nvSpPr>
        <p:spPr>
          <a:xfrm>
            <a:off x="719999" y="435178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bk object 18"/>
          <p:cNvSpPr/>
          <p:nvPr userDrawn="1"/>
        </p:nvSpPr>
        <p:spPr>
          <a:xfrm>
            <a:off x="719999" y="1484452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 txBox="1"/>
          <p:nvPr userDrawn="1"/>
        </p:nvSpPr>
        <p:spPr>
          <a:xfrm>
            <a:off x="707299" y="1542427"/>
            <a:ext cx="4715601" cy="109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80"/>
              </a:lnSpc>
            </a:pPr>
            <a:r>
              <a:rPr sz="3800" b="1" dirty="0">
                <a:solidFill>
                  <a:srgbClr val="D54E28"/>
                </a:solidFill>
                <a:latin typeface="Verdana"/>
                <a:cs typeface="Verdana"/>
              </a:rPr>
              <a:t>2014</a:t>
            </a:r>
            <a:endParaRPr sz="3800" dirty="0">
              <a:latin typeface="Verdana"/>
              <a:cs typeface="Verdana"/>
            </a:endParaRPr>
          </a:p>
          <a:p>
            <a:pPr marL="12700">
              <a:lnSpc>
                <a:spcPts val="2020"/>
              </a:lnSpc>
            </a:pP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на более 400 объектах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  <a:p>
            <a:pPr marL="12700">
              <a:lnSpc>
                <a:spcPts val="2300"/>
              </a:lnSpc>
            </a:pP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в 49 субъектах рф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2" name="object 8"/>
          <p:cNvSpPr txBox="1"/>
          <p:nvPr userDrawn="1"/>
        </p:nvSpPr>
        <p:spPr>
          <a:xfrm>
            <a:off x="5639294" y="1542427"/>
            <a:ext cx="4660405" cy="109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80"/>
              </a:lnSpc>
            </a:pPr>
            <a:r>
              <a:rPr sz="3800" b="1" dirty="0">
                <a:solidFill>
                  <a:srgbClr val="D54E28"/>
                </a:solidFill>
                <a:latin typeface="Verdana"/>
                <a:cs typeface="Verdana"/>
              </a:rPr>
              <a:t>2015</a:t>
            </a:r>
            <a:endParaRPr sz="3800" dirty="0">
              <a:latin typeface="Verdana"/>
              <a:cs typeface="Verdana"/>
            </a:endParaRPr>
          </a:p>
          <a:p>
            <a:pPr marL="12700">
              <a:lnSpc>
                <a:spcPts val="2020"/>
              </a:lnSpc>
            </a:pP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на около 500 объектах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  <a:p>
            <a:pPr marL="12700">
              <a:lnSpc>
                <a:spcPts val="2300"/>
              </a:lnSpc>
            </a:pPr>
            <a:r>
              <a:rPr sz="2000" b="1" dirty="0">
                <a:solidFill>
                  <a:schemeClr val="tx2"/>
                </a:solidFill>
                <a:latin typeface="Verdana"/>
                <a:cs typeface="Verdana"/>
              </a:rPr>
              <a:t>в 65 субъектах рф</a:t>
            </a:r>
            <a:endParaRPr sz="20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13" name="object 9"/>
          <p:cNvSpPr/>
          <p:nvPr userDrawn="1"/>
        </p:nvSpPr>
        <p:spPr>
          <a:xfrm flipH="1">
            <a:off x="5483454" y="1583999"/>
            <a:ext cx="45719" cy="5321626"/>
          </a:xfrm>
          <a:custGeom>
            <a:avLst/>
            <a:gdLst/>
            <a:ahLst/>
            <a:cxnLst/>
            <a:rect l="l" t="t" r="r" b="b"/>
            <a:pathLst>
              <a:path h="5274309">
                <a:moveTo>
                  <a:pt x="0" y="5274005"/>
                </a:moveTo>
                <a:lnTo>
                  <a:pt x="0" y="0"/>
                </a:lnTo>
              </a:path>
            </a:pathLst>
          </a:custGeom>
          <a:ln w="38100" cmpd="sng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98500" y="2790825"/>
            <a:ext cx="4724400" cy="4114800"/>
          </a:xfrm>
        </p:spPr>
        <p:txBody>
          <a:bodyPr vert="horz"/>
          <a:lstStyle/>
          <a:p>
            <a:r>
              <a:rPr lang="ru-RU"/>
              <a:t>Вставка рисунка</a:t>
            </a:r>
          </a:p>
        </p:txBody>
      </p:sp>
      <p:sp>
        <p:nvSpPr>
          <p:cNvPr id="16" name="Рисунок 14"/>
          <p:cNvSpPr>
            <a:spLocks noGrp="1"/>
          </p:cNvSpPr>
          <p:nvPr>
            <p:ph type="pic" sz="quarter" idx="11"/>
          </p:nvPr>
        </p:nvSpPr>
        <p:spPr>
          <a:xfrm>
            <a:off x="5651500" y="2790825"/>
            <a:ext cx="4724400" cy="4114800"/>
          </a:xfrm>
        </p:spPr>
        <p:txBody>
          <a:bodyPr vert="horz"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9999" y="7095181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19999" y="435178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9999" y="1484452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r">
              <a:defRPr sz="700" b="0" i="0">
                <a:solidFill>
                  <a:srgbClr val="0A387A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1230"/>
              </a:lnSpc>
            </a:pPr>
            <a:r>
              <a:rPr lang="ru-RU" spc="100" dirty="0"/>
              <a:t>Министерство </a:t>
            </a:r>
            <a:r>
              <a:rPr lang="ru-RU" spc="80" dirty="0"/>
              <a:t>культуры </a:t>
            </a:r>
            <a:r>
              <a:rPr lang="ru-RU" spc="114" dirty="0"/>
              <a:t>российской </a:t>
            </a:r>
            <a:r>
              <a:rPr lang="ru-RU" spc="75" dirty="0"/>
              <a:t>Федерации </a:t>
            </a:r>
            <a:r>
              <a:rPr lang="ru-RU" spc="240" dirty="0"/>
              <a:t> </a:t>
            </a:r>
            <a:r>
              <a:rPr lang="ru-RU" sz="1100" spc="-5" dirty="0"/>
              <a:t>|</a:t>
            </a:r>
            <a:endParaRPr lang="ru-RU" sz="110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91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9" name="object 2"/>
          <p:cNvSpPr txBox="1"/>
          <p:nvPr userDrawn="1"/>
        </p:nvSpPr>
        <p:spPr>
          <a:xfrm>
            <a:off x="6860438" y="260362"/>
            <a:ext cx="348996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ru-RU" sz="800" b="1" spc="125" dirty="0">
                <a:solidFill>
                  <a:schemeClr val="tx2"/>
                </a:solidFill>
                <a:latin typeface="Arial"/>
                <a:cs typeface="Arial"/>
              </a:rPr>
              <a:t>НАЗВАНИЕ ПРЕЗЕНТАЦИИ</a:t>
            </a:r>
            <a:endParaRPr sz="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0" name="Holder 2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659765"/>
          </a:xfrm>
        </p:spPr>
        <p:txBody>
          <a:bodyPr lIns="0" tIns="0" rIns="0" bIns="0"/>
          <a:lstStyle>
            <a:lvl1pPr>
              <a:defRPr sz="24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r>
              <a:rPr lang="ru-RU"/>
              <a:t>Образец заголовка</a:t>
            </a:r>
            <a:endParaRPr dirty="0"/>
          </a:p>
        </p:txBody>
      </p:sp>
      <p:sp>
        <p:nvSpPr>
          <p:cNvPr id="7" name="Диаграмма 6"/>
          <p:cNvSpPr>
            <a:spLocks noGrp="1"/>
          </p:cNvSpPr>
          <p:nvPr>
            <p:ph type="chart" sz="quarter" idx="10"/>
          </p:nvPr>
        </p:nvSpPr>
        <p:spPr>
          <a:xfrm>
            <a:off x="698500" y="1876425"/>
            <a:ext cx="9601200" cy="5105400"/>
          </a:xfrm>
        </p:spPr>
        <p:txBody>
          <a:bodyPr vert="horz"/>
          <a:lstStyle/>
          <a:p>
            <a:r>
              <a:rPr lang="ru-RU"/>
              <a:t>Вставка диаграммы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2700" algn="r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>
                <a:solidFill>
                  <a:srgbClr val="C6C9CA"/>
                </a:solidFill>
              </a:rPr>
              <a:t>|</a:t>
            </a: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5400" algn="r">
              <a:lnSpc>
                <a:spcPts val="919"/>
              </a:lnSpc>
            </a:pPr>
            <a:fld id="{DF43F156-EF00-6441-BFFD-1693013085C1}" type="slidenum">
              <a:rPr lang="ru-RU" smtClean="0"/>
              <a:pPr marL="25400" algn="r">
                <a:lnSpc>
                  <a:spcPts val="919"/>
                </a:lnSpc>
              </a:pPr>
              <a:t>‹#›</a:t>
            </a:fld>
            <a:endParaRPr lang="ru-RU" dirty="0"/>
          </a:p>
        </p:txBody>
      </p:sp>
      <p:sp>
        <p:nvSpPr>
          <p:cNvPr id="5" name="object 2"/>
          <p:cNvSpPr txBox="1"/>
          <p:nvPr userDrawn="1"/>
        </p:nvSpPr>
        <p:spPr>
          <a:xfrm>
            <a:off x="6860438" y="260362"/>
            <a:ext cx="348996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ru-RU" sz="800" b="1" spc="125" dirty="0">
                <a:solidFill>
                  <a:schemeClr val="tx2"/>
                </a:solidFill>
                <a:latin typeface="Arial"/>
                <a:cs typeface="Arial"/>
              </a:rPr>
              <a:t>НАЗВАНИЕ ПРЕЗЕНТАЦИИ</a:t>
            </a:r>
            <a:endParaRPr sz="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bk object 17"/>
          <p:cNvSpPr/>
          <p:nvPr userDrawn="1"/>
        </p:nvSpPr>
        <p:spPr>
          <a:xfrm>
            <a:off x="719999" y="435178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2"/>
          <p:cNvSpPr>
            <a:spLocks noGrp="1"/>
          </p:cNvSpPr>
          <p:nvPr>
            <p:ph type="title" hasCustomPrompt="1"/>
          </p:nvPr>
        </p:nvSpPr>
        <p:spPr>
          <a:xfrm>
            <a:off x="698500" y="616914"/>
            <a:ext cx="9677400" cy="738664"/>
          </a:xfrm>
        </p:spPr>
        <p:txBody>
          <a:bodyPr lIns="0" tIns="0" rIns="0" bIns="0"/>
          <a:lstStyle>
            <a:lvl1pPr>
              <a:defRPr sz="24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Таблица</a:t>
            </a:r>
            <a:endParaRPr dirty="0"/>
          </a:p>
        </p:txBody>
      </p:sp>
      <p:sp>
        <p:nvSpPr>
          <p:cNvPr id="8" name="bk object 18"/>
          <p:cNvSpPr/>
          <p:nvPr userDrawn="1"/>
        </p:nvSpPr>
        <p:spPr>
          <a:xfrm>
            <a:off x="719999" y="1484452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6"/>
          <p:cNvSpPr/>
          <p:nvPr userDrawn="1"/>
        </p:nvSpPr>
        <p:spPr>
          <a:xfrm>
            <a:off x="719999" y="7095181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rgbClr val="2A37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Таблица 10"/>
          <p:cNvSpPr>
            <a:spLocks noGrp="1"/>
          </p:cNvSpPr>
          <p:nvPr>
            <p:ph type="tbl" sz="quarter" idx="12"/>
          </p:nvPr>
        </p:nvSpPr>
        <p:spPr>
          <a:xfrm>
            <a:off x="698500" y="1800225"/>
            <a:ext cx="9677400" cy="5105400"/>
          </a:xfrm>
        </p:spPr>
        <p:txBody>
          <a:bodyPr vert="horz"/>
          <a:lstStyle/>
          <a:p>
            <a:r>
              <a:rPr lang="ru-RU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51474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4701" y="616914"/>
            <a:ext cx="9211398" cy="659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4700" y="1739455"/>
            <a:ext cx="95250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175665" y="7178561"/>
            <a:ext cx="2921634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A3795"/>
                </a:solidFill>
                <a:latin typeface="Verdana"/>
                <a:cs typeface="Verdana"/>
              </a:defRPr>
            </a:lvl1pPr>
          </a:lstStyle>
          <a:p>
            <a:pPr marL="12700" algn="r">
              <a:lnSpc>
                <a:spcPts val="1230"/>
              </a:lnSpc>
            </a:pPr>
            <a:r>
              <a:rPr lang="ru-RU" spc="100" dirty="0"/>
              <a:t>Министерство </a:t>
            </a:r>
            <a:r>
              <a:rPr lang="ru-RU" spc="80" dirty="0"/>
              <a:t>культуры </a:t>
            </a:r>
            <a:r>
              <a:rPr lang="ru-RU" spc="114" dirty="0"/>
              <a:t>российской </a:t>
            </a:r>
            <a:r>
              <a:rPr lang="ru-RU" spc="75" dirty="0"/>
              <a:t>Федерации </a:t>
            </a:r>
            <a:r>
              <a:rPr lang="ru-RU" spc="240" dirty="0"/>
              <a:t> </a:t>
            </a:r>
            <a:r>
              <a:rPr lang="ru-RU" sz="1100" spc="-5" dirty="0">
                <a:solidFill>
                  <a:srgbClr val="C6C9CA"/>
                </a:solidFill>
              </a:rPr>
              <a:t>|</a:t>
            </a:r>
            <a:endParaRPr lang="ru-RU" sz="110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71100" y="7210079"/>
            <a:ext cx="228600" cy="118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rgbClr val="D54E28"/>
                </a:solidFill>
                <a:latin typeface="Verdana"/>
                <a:cs typeface="Verdana"/>
              </a:defRPr>
            </a:lvl1pPr>
          </a:lstStyle>
          <a:p>
            <a:pPr marL="25400" algn="r">
              <a:lnSpc>
                <a:spcPts val="919"/>
              </a:lnSpc>
            </a:pPr>
            <a:fld id="{DF43F156-EF00-6441-BFFD-1693013085C1}" type="slidenum">
              <a:rPr lang="ru-RU" smtClean="0"/>
              <a:pPr marL="25400" algn="r">
                <a:lnSpc>
                  <a:spcPts val="919"/>
                </a:lnSpc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3500" y="-25182"/>
            <a:ext cx="10756900" cy="76962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2004" y="1662493"/>
            <a:ext cx="1942579" cy="2120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52000" y="1111250"/>
            <a:ext cx="9180195" cy="0"/>
          </a:xfrm>
          <a:custGeom>
            <a:avLst/>
            <a:gdLst/>
            <a:ahLst/>
            <a:cxnLst/>
            <a:rect l="l" t="t" r="r" b="b"/>
            <a:pathLst>
              <a:path w="9180195">
                <a:moveTo>
                  <a:pt x="0" y="0"/>
                </a:moveTo>
                <a:lnTo>
                  <a:pt x="9180004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56000" y="6400805"/>
            <a:ext cx="6876415" cy="0"/>
          </a:xfrm>
          <a:custGeom>
            <a:avLst/>
            <a:gdLst/>
            <a:ahLst/>
            <a:cxnLst/>
            <a:rect l="l" t="t" r="r" b="b"/>
            <a:pathLst>
              <a:path w="6876415">
                <a:moveTo>
                  <a:pt x="0" y="0"/>
                </a:moveTo>
                <a:lnTo>
                  <a:pt x="6875995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6000" y="6534655"/>
            <a:ext cx="6876415" cy="0"/>
          </a:xfrm>
          <a:custGeom>
            <a:avLst/>
            <a:gdLst/>
            <a:ahLst/>
            <a:cxnLst/>
            <a:rect l="l" t="t" r="r" b="b"/>
            <a:pathLst>
              <a:path w="6876415">
                <a:moveTo>
                  <a:pt x="0" y="0"/>
                </a:moveTo>
                <a:lnTo>
                  <a:pt x="6875995" y="0"/>
                </a:lnTo>
              </a:path>
            </a:pathLst>
          </a:custGeom>
          <a:ln w="254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азвание 2"/>
          <p:cNvSpPr>
            <a:spLocks noGrp="1"/>
          </p:cNvSpPr>
          <p:nvPr>
            <p:ph type="ctrTitle"/>
          </p:nvPr>
        </p:nvSpPr>
        <p:spPr>
          <a:xfrm>
            <a:off x="3441700" y="1952625"/>
            <a:ext cx="6858000" cy="1477328"/>
          </a:xfrm>
        </p:spPr>
        <p:txBody>
          <a:bodyPr/>
          <a:lstStyle/>
          <a:p>
            <a:pPr algn="l"/>
            <a:r>
              <a:rPr lang="ru-RU" dirty="0"/>
              <a:t>Управление </a:t>
            </a:r>
            <a:br>
              <a:rPr lang="ru-RU" dirty="0"/>
            </a:br>
            <a:r>
              <a:rPr lang="ru-RU" dirty="0"/>
              <a:t>Музейным фондом Российской Федерации</a:t>
            </a:r>
          </a:p>
        </p:txBody>
      </p:sp>
      <p:sp>
        <p:nvSpPr>
          <p:cNvPr id="18" name="Подзаголовок 17"/>
          <p:cNvSpPr>
            <a:spLocks noGrp="1"/>
          </p:cNvSpPr>
          <p:nvPr>
            <p:ph type="subTitle" idx="4"/>
          </p:nvPr>
        </p:nvSpPr>
        <p:spPr>
          <a:xfrm>
            <a:off x="3441700" y="5420791"/>
            <a:ext cx="6872300" cy="830997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ru-RU" b="1" dirty="0">
                <a:solidFill>
                  <a:srgbClr val="FFFFFF"/>
                </a:solidFill>
                <a:latin typeface="Verdana"/>
                <a:cs typeface="Verdana"/>
              </a:rPr>
              <a:t>Дарья Юрьевна Маркова</a:t>
            </a:r>
            <a:r>
              <a:rPr lang="ru-RU" dirty="0">
                <a:solidFill>
                  <a:srgbClr val="FFFFFF"/>
                </a:solidFill>
                <a:latin typeface="Verdana"/>
                <a:cs typeface="Verdana"/>
              </a:rPr>
              <a:t>, начальник отдела Музейного фонда Российской Федерации Департамента культурного наследия Минкультуры России</a:t>
            </a:r>
            <a:endParaRPr lang="ru-RU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/>
              <a:t>Содержание права собственности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698500" y="2341265"/>
          <a:ext cx="9601200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056">
                  <a:extLst>
                    <a:ext uri="{9D8B030D-6E8A-4147-A177-3AD203B41FA5}">
                      <a16:colId xmlns:a16="http://schemas.microsoft.com/office/drawing/2014/main" xmlns="" val="2853907088"/>
                    </a:ext>
                  </a:extLst>
                </a:gridCol>
                <a:gridCol w="6249144">
                  <a:extLst>
                    <a:ext uri="{9D8B030D-6E8A-4147-A177-3AD203B41FA5}">
                      <a16:colId xmlns:a16="http://schemas.microsoft.com/office/drawing/2014/main" xmlns="" val="587480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+mj-lt"/>
                        </a:rPr>
                        <a:t>Владение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accent2"/>
                          </a:solidFill>
                          <a:latin typeface="+mj-lt"/>
                        </a:rPr>
                        <a:t>Основанная на законе</a:t>
                      </a:r>
                      <a:r>
                        <a:rPr lang="ru-RU" sz="2000" b="0" baseline="0" dirty="0">
                          <a:solidFill>
                            <a:schemeClr val="accent2"/>
                          </a:solidFill>
                          <a:latin typeface="+mj-lt"/>
                        </a:rPr>
                        <a:t> возможность иметь у себя конкретное имущество/обладать им</a:t>
                      </a:r>
                    </a:p>
                    <a:p>
                      <a:endParaRPr lang="ru-RU" sz="20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9640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+mj-lt"/>
                        </a:rPr>
                        <a:t>Пользование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accent2"/>
                          </a:solidFill>
                          <a:latin typeface="+mj-lt"/>
                        </a:rPr>
                        <a:t>Основанная на законе возможность использовать имущество путём извлечения из него полезных свойств</a:t>
                      </a:r>
                    </a:p>
                    <a:p>
                      <a:endParaRPr lang="ru-RU" sz="20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273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latin typeface="+mj-lt"/>
                        </a:rPr>
                        <a:t>Распоряжение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accent2"/>
                          </a:solidFill>
                          <a:latin typeface="+mj-lt"/>
                        </a:rPr>
                        <a:t>Возможность определения юридической судьбы имущества путем изменения его принадлежности, состояния или назначения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0931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86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 smtClean="0"/>
              <a:t>Министерство </a:t>
            </a:r>
            <a:r>
              <a:rPr lang="ru-RU" spc="80" smtClean="0"/>
              <a:t>культуры </a:t>
            </a:r>
            <a:r>
              <a:rPr lang="ru-RU" spc="114" smtClean="0"/>
              <a:t>российской </a:t>
            </a:r>
            <a:r>
              <a:rPr lang="ru-RU" spc="75" smtClean="0"/>
              <a:t>Федерации </a:t>
            </a:r>
            <a:r>
              <a:rPr lang="ru-RU" spc="240" smtClean="0"/>
              <a:t> </a:t>
            </a:r>
            <a:r>
              <a:rPr lang="ru-RU" sz="1100" spc="-5" smtClean="0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 smtClean="0"/>
              <a:t>МУЗЕЙНЫЕ ПРЕДМЕТЫ В МУЗЕЕ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78556"/>
              </p:ext>
            </p:extLst>
          </p:nvPr>
        </p:nvGraphicFramePr>
        <p:xfrm>
          <a:off x="882204" y="1765202"/>
          <a:ext cx="9417496" cy="43587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08748"/>
                <a:gridCol w="4708748"/>
              </a:tblGrid>
              <a:tr h="8492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</a:t>
                      </a:r>
                      <a:r>
                        <a:rPr lang="ru-RU" baseline="0" dirty="0" smtClean="0"/>
                        <a:t> ОПЕРАТИВНОГО УПРАВЛЕНИЯ (ст. 296 ГК РФ)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 БЕЗВОЗМЕЗДНОГО ПОЛЬЗОВАНИЯ (ст.</a:t>
                      </a:r>
                      <a:r>
                        <a:rPr lang="ru-RU" baseline="0" dirty="0" smtClean="0"/>
                        <a:t> 689 ГК РФ)</a:t>
                      </a:r>
                      <a:endParaRPr lang="ru-RU" dirty="0"/>
                    </a:p>
                  </a:txBody>
                  <a:tcPr/>
                </a:tc>
              </a:tr>
              <a:tr h="10953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Владение и пользование </a:t>
                      </a:r>
                      <a:r>
                        <a:rPr lang="ru-RU" dirty="0" smtClean="0"/>
                        <a:t>имуществом в пределах,</a:t>
                      </a:r>
                      <a:r>
                        <a:rPr lang="ru-RU" baseline="0" dirty="0" smtClean="0"/>
                        <a:t> установленных законом, в соответствии с целями своей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Владение и пользование </a:t>
                      </a:r>
                      <a:r>
                        <a:rPr lang="ru-RU" dirty="0" smtClean="0"/>
                        <a:t>имуществом в пределах,</a:t>
                      </a:r>
                      <a:r>
                        <a:rPr lang="ru-RU" baseline="0" dirty="0" smtClean="0"/>
                        <a:t> установленных законом, в соответствии с целями своей деятельности</a:t>
                      </a:r>
                      <a:endParaRPr lang="ru-RU" dirty="0" smtClean="0"/>
                    </a:p>
                  </a:txBody>
                  <a:tcPr/>
                </a:tc>
              </a:tr>
              <a:tr h="4920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Распоряжение </a:t>
                      </a:r>
                      <a:r>
                        <a:rPr lang="ru-RU" b="0" dirty="0" smtClean="0"/>
                        <a:t>имуществом</a:t>
                      </a:r>
                      <a:r>
                        <a:rPr lang="ru-RU" b="0" baseline="0" dirty="0" smtClean="0"/>
                        <a:t> с согласия собственника этого имущества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Распоряжение </a:t>
                      </a:r>
                      <a:r>
                        <a:rPr lang="ru-RU" b="0" dirty="0" smtClean="0"/>
                        <a:t>имуществом</a:t>
                      </a:r>
                      <a:r>
                        <a:rPr lang="ru-RU" b="0" baseline="0" dirty="0" smtClean="0"/>
                        <a:t> с согласия собственника этого имущества</a:t>
                      </a:r>
                      <a:endParaRPr lang="ru-RU" b="1" dirty="0" smtClean="0"/>
                    </a:p>
                  </a:txBody>
                  <a:tcPr/>
                </a:tc>
              </a:tr>
              <a:tr h="4920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20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* Возникает</a:t>
                      </a:r>
                      <a:r>
                        <a:rPr lang="ru-RU" dirty="0" smtClean="0"/>
                        <a:t> с момента передачи имущества, если иное не установлено законом, иными </a:t>
                      </a:r>
                      <a:r>
                        <a:rPr lang="ru-RU" dirty="0" err="1" smtClean="0"/>
                        <a:t>пр.актами</a:t>
                      </a:r>
                      <a:r>
                        <a:rPr lang="ru-RU" dirty="0" smtClean="0"/>
                        <a:t>, собственником этого имущества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* </a:t>
                      </a:r>
                      <a:r>
                        <a:rPr lang="ru-RU" b="1" dirty="0" smtClean="0"/>
                        <a:t>Возникает на основании договора </a:t>
                      </a:r>
                      <a:br>
                        <a:rPr lang="ru-RU" b="1" dirty="0" smtClean="0"/>
                      </a:br>
                      <a:r>
                        <a:rPr lang="ru-RU" b="1" dirty="0" smtClean="0"/>
                        <a:t>** </a:t>
                      </a:r>
                      <a:r>
                        <a:rPr lang="ru-RU" b="0" dirty="0" smtClean="0"/>
                        <a:t>Имущество</a:t>
                      </a:r>
                      <a:r>
                        <a:rPr lang="ru-RU" baseline="0" dirty="0" smtClean="0"/>
                        <a:t> может быть изъято в случае использования не по назначению, невыполнения условий договора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0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 smtClean="0"/>
              <a:t>Министерство </a:t>
            </a:r>
            <a:r>
              <a:rPr lang="ru-RU" spc="80" smtClean="0"/>
              <a:t>культуры </a:t>
            </a:r>
            <a:r>
              <a:rPr lang="ru-RU" spc="114" smtClean="0"/>
              <a:t>российской </a:t>
            </a:r>
            <a:r>
              <a:rPr lang="ru-RU" spc="75" smtClean="0"/>
              <a:t>Федерации </a:t>
            </a:r>
            <a:r>
              <a:rPr lang="ru-RU" spc="240" smtClean="0"/>
              <a:t> </a:t>
            </a:r>
            <a:r>
              <a:rPr lang="ru-RU" sz="1100" spc="-5" smtClean="0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 smtClean="0"/>
              <a:t>ОБЯЗАТЕЛЬСТВА МУЗЕЕВ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10196" y="1981225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обеспечивать физическую сохранность </a:t>
            </a:r>
            <a:r>
              <a:rPr lang="ru-RU" dirty="0" err="1" smtClean="0">
                <a:solidFill>
                  <a:schemeClr val="tx2"/>
                </a:solidFill>
              </a:rPr>
              <a:t>мп</a:t>
            </a:r>
            <a:r>
              <a:rPr lang="ru-RU" dirty="0" smtClean="0">
                <a:solidFill>
                  <a:schemeClr val="tx2"/>
                </a:solidFill>
              </a:rPr>
              <a:t> и проведение реставрационных работ лицами, прошедшими аттестацию на право их проведения в отношении </a:t>
            </a:r>
            <a:r>
              <a:rPr lang="ru-RU" dirty="0" err="1" smtClean="0">
                <a:solidFill>
                  <a:schemeClr val="tx2"/>
                </a:solidFill>
              </a:rPr>
              <a:t>мп</a:t>
            </a:r>
            <a:endParaRPr lang="ru-RU" dirty="0" smtClean="0">
              <a:solidFill>
                <a:schemeClr val="tx2"/>
              </a:solidFill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2"/>
              </a:solidFill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обеспечивать безопасность </a:t>
            </a:r>
            <a:r>
              <a:rPr lang="ru-RU" dirty="0" err="1" smtClean="0">
                <a:solidFill>
                  <a:schemeClr val="tx2"/>
                </a:solidFill>
              </a:rPr>
              <a:t>мп</a:t>
            </a:r>
            <a:r>
              <a:rPr lang="ru-RU" dirty="0" smtClean="0">
                <a:solidFill>
                  <a:schemeClr val="tx2"/>
                </a:solidFill>
              </a:rPr>
              <a:t>, включая наличие присвоенных им учетных обозначений и охранной маркировки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2"/>
              </a:solidFill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обеспечивать учёт музейных предметов, ведение и сохранность учетной документации, связанной с этими музейными предметами, а также систематическую проверку наличия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Обеспечивать использование </a:t>
            </a:r>
            <a:r>
              <a:rPr lang="ru-RU" dirty="0" err="1" smtClean="0">
                <a:solidFill>
                  <a:schemeClr val="tx2"/>
                </a:solidFill>
              </a:rPr>
              <a:t>мп</a:t>
            </a:r>
            <a:r>
              <a:rPr lang="ru-RU" dirty="0" smtClean="0">
                <a:solidFill>
                  <a:schemeClr val="tx2"/>
                </a:solidFill>
              </a:rPr>
              <a:t> и доступ граждан к </a:t>
            </a:r>
            <a:r>
              <a:rPr lang="ru-RU" dirty="0" err="1" smtClean="0">
                <a:solidFill>
                  <a:schemeClr val="tx2"/>
                </a:solidFill>
              </a:rPr>
              <a:t>мп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3" t="6026" r="9835" b="15297"/>
          <a:stretch/>
        </p:blipFill>
        <p:spPr>
          <a:xfrm>
            <a:off x="7362924" y="2413273"/>
            <a:ext cx="2304255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3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1107996"/>
          </a:xfrm>
        </p:spPr>
        <p:txBody>
          <a:bodyPr/>
          <a:lstStyle/>
          <a:p>
            <a:r>
              <a:rPr lang="ru-RU" dirty="0"/>
              <a:t>ОСОБЕННОСТИ ПРАВОВОГО ПОЛОЖЕНИЯ </a:t>
            </a:r>
            <a:br>
              <a:rPr lang="ru-RU" dirty="0"/>
            </a:br>
            <a:r>
              <a:rPr lang="ru-RU" dirty="0"/>
              <a:t>МУЗЕЙНОГО ФОНДА РОССИЙСКОЙ ФЕДЕРАЦИИ</a:t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034" r="23698" b="12867"/>
          <a:stretch/>
        </p:blipFill>
        <p:spPr>
          <a:xfrm>
            <a:off x="698500" y="2032076"/>
            <a:ext cx="2664297" cy="45015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34532" y="1752663"/>
            <a:ext cx="59911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</a:pPr>
            <a:endParaRPr lang="ru-RU" b="1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НЕОТЪЕМЛИМАЯ ЧАСТЬ КУЛЬТУРНОГО НАСЛЕДИЯ НАРОДОВ РОССИЙСКОЙ ФЕДЕРАЦИИ</a:t>
            </a:r>
          </a:p>
          <a:p>
            <a:pPr marL="285750" indent="-285750"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ПОСТОЯННО НАХОДЯТСЯ НА ТЕРРИТОРИИ РОССИЙСКОЙ ФЕДЕРАЦИИ</a:t>
            </a:r>
          </a:p>
          <a:p>
            <a:pPr marL="285750" indent="-285750"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ОГРАНИЧЕНЫ В ГРАЖДАНСКОМ ОБОРОТЕ</a:t>
            </a:r>
          </a:p>
          <a:p>
            <a:pPr marL="285750" indent="-285750"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МОГУТ ОТЧУЖДАТЬСЯ ИЛИ ПЕРЕХОДИТЬ ОТ ОДНОГО ЛИЦА К ДРУГОМУ В ПОРЯДКЕ УНИВЕРСАЛЬНОГО ПРАВОПРЕЕМСТВА ИЛИ ПО СПЕЦИАЛЬНОМУ РАЗРЕШЕНИЮ МИНКУЛЬТУРЫ РОССИИ</a:t>
            </a:r>
          </a:p>
        </p:txBody>
      </p:sp>
    </p:spTree>
    <p:extLst>
      <p:ext uri="{BB962C8B-B14F-4D97-AF65-F5344CB8AC3E}">
        <p14:creationId xmlns:p14="http://schemas.microsoft.com/office/powerpoint/2010/main" val="3824769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738664"/>
          </a:xfrm>
        </p:spPr>
        <p:txBody>
          <a:bodyPr/>
          <a:lstStyle/>
          <a:p>
            <a:r>
              <a:rPr lang="ru-RU" dirty="0"/>
              <a:t>ОСОБЕННОСТИ ПРАВОВОГО ПОЛОЖЕНИЯ </a:t>
            </a:r>
            <a:br>
              <a:rPr lang="ru-RU" dirty="0"/>
            </a:br>
            <a:r>
              <a:rPr lang="ru-RU" dirty="0"/>
              <a:t>МУЗЕЕВ В РОССИЙСКОЙ ФЕДЕРАЦИИ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23485" y="1740624"/>
            <a:ext cx="61043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НЕКОММЕРЧЕСКИЕ УЧРЕЖДЕНИЯ КУЛЬТУРЫ </a:t>
            </a:r>
            <a:r>
              <a:rPr lang="ru-RU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создаются собственником для хранения, изучения и публичного представления музейных предметов</a:t>
            </a:r>
          </a:p>
          <a:p>
            <a:pPr>
              <a:buClr>
                <a:schemeClr val="accent1"/>
              </a:buClr>
            </a:pPr>
            <a:endParaRPr lang="ru-RU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ИЗМЕНЕНИЕ ЦЕЛЕЙ ДЕЯТЕЛЬНОСТИ – </a:t>
            </a:r>
            <a:b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ДОПУСКАЕТСЯ </a:t>
            </a:r>
            <a:r>
              <a:rPr lang="ru-RU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реорганизации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ИЗЪЯТИЕ НЕДВИЖИМОГО ИМУЩЕСТВА – </a:t>
            </a:r>
            <a:b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ДОПУСКАЕТСЯ</a:t>
            </a:r>
            <a:r>
              <a:rPr lang="ru-RU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исключением случаев ликвидации музея или использования этого имущества не по назначению</a:t>
            </a:r>
            <a:endParaRPr lang="ru-RU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1"/>
              </a:buClr>
            </a:pPr>
            <a:endParaRPr lang="en-US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ЗЕМЕЛЬНЫЕ УЧАСТКИ ПРЕДОСТАВЛЯЮТСЯ НА ПРАВЕ ПОСТОЯННОГО (БЕССРОЧНОГО) ПОЛЬЗОВАНИЯ </a:t>
            </a:r>
            <a:r>
              <a:rPr lang="ru-RU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государственных музеев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7" t="6447" r="7617" b="15202"/>
          <a:stretch/>
        </p:blipFill>
        <p:spPr>
          <a:xfrm>
            <a:off x="522164" y="2125241"/>
            <a:ext cx="3424984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38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/>
              <a:t>ПОРЯДОК РЕОРГАНИЗАЦИИ И ЛИКВИДАЦИИ МУЗЕЕВ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3" t="6026" r="9835" b="15297"/>
          <a:stretch/>
        </p:blipFill>
        <p:spPr>
          <a:xfrm>
            <a:off x="1458268" y="5365601"/>
            <a:ext cx="1572610" cy="13311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46500" y="1697505"/>
            <a:ext cx="65507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ФЕДЕРАЛЬНЫЕ МУЗЕИ</a:t>
            </a:r>
          </a:p>
          <a:p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порядке, определенном Правительством Российской Федерации, если иное не установлено федеральными законами и указами Президента Российской Федерации/</a:t>
            </a:r>
            <a:b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либо</a:t>
            </a: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с ГК РФ</a:t>
            </a:r>
          </a:p>
          <a:p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МУЗЕИ СУБЪЕКТОВ</a:t>
            </a:r>
          </a:p>
          <a:p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порядке, определенном высшим исполнительным органом государственной власти субъекта, если иное не установлено законами субъекта/</a:t>
            </a:r>
            <a:r>
              <a:rPr lang="ru-RU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либо</a:t>
            </a: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с ГК РФ</a:t>
            </a:r>
          </a:p>
          <a:p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НЕГОСУДАРСТВЕННЫЕ (МУНИЦИПАЛЬНЫЕ)</a:t>
            </a:r>
          </a:p>
          <a:p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учредителями в соответствии с гражданским законодательством Российской Федерации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9" t="5250" r="12867" b="23340"/>
          <a:stretch/>
        </p:blipFill>
        <p:spPr>
          <a:xfrm>
            <a:off x="1242244" y="1692186"/>
            <a:ext cx="1969192" cy="18012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6" t="5250" r="8106" b="18580"/>
          <a:stretch/>
        </p:blipFill>
        <p:spPr>
          <a:xfrm>
            <a:off x="1434752" y="3709417"/>
            <a:ext cx="158417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5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ПОНЯТИЯ РЕОРГАНИЗАЦИИ и ЛИКВИДАЦИИ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500" y="2413273"/>
            <a:ext cx="4216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прекращение деятельности юридического лица</a:t>
            </a:r>
            <a:endParaRPr lang="en-US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права и обязанности переходят к другому юридическому лицу в порядке правопреемства</a:t>
            </a:r>
          </a:p>
          <a:p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________________________</a:t>
            </a:r>
          </a:p>
          <a:p>
            <a:r>
              <a:rPr lang="ru-RU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кроме случаев выделения, когда юридическое лицо не прекращает своей деятельности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85912" y="2413273"/>
            <a:ext cx="4448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прекращение деятельности юридического лица </a:t>
            </a:r>
          </a:p>
          <a:p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права и обязанности </a:t>
            </a:r>
            <a:b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ПЕРЕХОДЯТ </a:t>
            </a: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порядке правопреемства к другим лицам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500" y="1693193"/>
            <a:ext cx="4216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РЕОРГАНИЗАЦИЯ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5912" y="1705017"/>
            <a:ext cx="4185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ЛИКВИДАЦИЯ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98500" y="2367107"/>
            <a:ext cx="4216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85912" y="2367107"/>
            <a:ext cx="448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37200" y="1477169"/>
            <a:ext cx="0" cy="4906422"/>
          </a:xfrm>
          <a:prstGeom prst="line">
            <a:avLst/>
          </a:prstGeom>
          <a:ln w="793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6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0438" y="260362"/>
            <a:ext cx="348996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ru-RU" sz="800" b="1" spc="125" dirty="0">
                <a:solidFill>
                  <a:schemeClr val="tx2"/>
                </a:solidFill>
                <a:cs typeface="Arial"/>
              </a:rPr>
              <a:t>НАЗВАНИЕ ПРЕЗЕНТАЦИИ</a:t>
            </a:r>
            <a:endParaRPr lang="ru-RU" sz="800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999" y="7095181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9999" y="435178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635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299" y="616914"/>
            <a:ext cx="8230870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00"/>
              </a:lnSpc>
            </a:pPr>
            <a:r>
              <a:rPr lang="ru-RU" dirty="0"/>
              <a:t>ФОРМЫ РЕОРГАНИЗАЦИИ </a:t>
            </a:r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1230"/>
              </a:lnSpc>
            </a:pPr>
            <a:r>
              <a:rPr spc="100" dirty="0">
                <a:solidFill>
                  <a:schemeClr val="tx2"/>
                </a:solidFill>
              </a:rPr>
              <a:t>Министерство </a:t>
            </a:r>
            <a:r>
              <a:rPr spc="80" dirty="0">
                <a:solidFill>
                  <a:schemeClr val="tx2"/>
                </a:solidFill>
              </a:rPr>
              <a:t>культуры </a:t>
            </a:r>
            <a:r>
              <a:rPr spc="114" dirty="0">
                <a:solidFill>
                  <a:schemeClr val="tx2"/>
                </a:solidFill>
              </a:rPr>
              <a:t>российской </a:t>
            </a:r>
            <a:r>
              <a:rPr spc="75" dirty="0">
                <a:solidFill>
                  <a:schemeClr val="tx2"/>
                </a:solidFill>
              </a:rPr>
              <a:t>Федерации </a:t>
            </a:r>
            <a:r>
              <a:rPr spc="240" dirty="0">
                <a:solidFill>
                  <a:schemeClr val="tx2"/>
                </a:solidFill>
              </a:rPr>
              <a:t> </a:t>
            </a:r>
            <a:r>
              <a:rPr sz="1100" spc="-5" dirty="0">
                <a:solidFill>
                  <a:schemeClr val="tx2"/>
                </a:solidFill>
              </a:rPr>
              <a:t>|</a:t>
            </a:r>
            <a:endParaRPr sz="1100" dirty="0">
              <a:solidFill>
                <a:schemeClr val="tx2"/>
              </a:solidFill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r">
              <a:lnSpc>
                <a:spcPts val="919"/>
              </a:lnSpc>
            </a:pPr>
            <a:fld id="{81D60167-4931-47E6-BA6A-407CBD079E47}" type="slidenum">
              <a:rPr dirty="0"/>
              <a:pPr marL="25400" algn="r">
                <a:lnSpc>
                  <a:spcPts val="919"/>
                </a:lnSpc>
              </a:pPr>
              <a:t>17</a:t>
            </a:fld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738403" y="1333153"/>
            <a:ext cx="9611995" cy="0"/>
          </a:xfrm>
          <a:custGeom>
            <a:avLst/>
            <a:gdLst/>
            <a:ahLst/>
            <a:cxnLst/>
            <a:rect l="l" t="t" r="r" b="b"/>
            <a:pathLst>
              <a:path w="9611995">
                <a:moveTo>
                  <a:pt x="0" y="0"/>
                </a:moveTo>
                <a:lnTo>
                  <a:pt x="9611995" y="0"/>
                </a:lnTo>
              </a:path>
            </a:pathLst>
          </a:custGeom>
          <a:ln w="88900">
            <a:solidFill>
              <a:srgbClr val="C6C9CA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19588"/>
              </p:ext>
            </p:extLst>
          </p:nvPr>
        </p:nvGraphicFramePr>
        <p:xfrm>
          <a:off x="720002" y="1537721"/>
          <a:ext cx="9579697" cy="55611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898506">
                  <a:extLst>
                    <a:ext uri="{9D8B030D-6E8A-4147-A177-3AD203B41FA5}">
                      <a16:colId xmlns:a16="http://schemas.microsoft.com/office/drawing/2014/main" xmlns="" val="28672099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6331034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00507514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631807576"/>
                    </a:ext>
                  </a:extLst>
                </a:gridCol>
                <a:gridCol w="1856655">
                  <a:extLst>
                    <a:ext uri="{9D8B030D-6E8A-4147-A177-3AD203B41FA5}">
                      <a16:colId xmlns:a16="http://schemas.microsoft.com/office/drawing/2014/main" xmlns="" val="3513156702"/>
                    </a:ext>
                  </a:extLst>
                </a:gridCol>
              </a:tblGrid>
              <a:tr h="628625">
                <a:tc rowSpan="2"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2"/>
                          </a:solidFill>
                          <a:latin typeface="+mj-lt"/>
                        </a:rPr>
                        <a:t>ФОРМЫ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  <a:latin typeface="+mj-lt"/>
                        </a:rPr>
                        <a:t>СОЗДАНИЕ НОВЫХ ИЛИ ПРЕКРАЩЕНИЕ ПРЕЖНИХ ЮЛ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8212431"/>
                  </a:ext>
                </a:extLst>
              </a:tr>
              <a:tr h="125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Создание одного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Создание нескольких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Прекращение одного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Прекращение нескольких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194083"/>
                  </a:ext>
                </a:extLst>
              </a:tr>
              <a:tr h="732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СЛИЯНИЕ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93389180"/>
                  </a:ext>
                </a:extLst>
              </a:tr>
              <a:tr h="732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ПРИСОЕДЕНИНЕНИЕ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41638626"/>
                  </a:ext>
                </a:extLst>
              </a:tr>
              <a:tr h="732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РАЗДЕЛЕНИЕ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33380658"/>
                  </a:ext>
                </a:extLst>
              </a:tr>
              <a:tr h="732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ВЫДЕЛЕНИЕ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91121236"/>
                  </a:ext>
                </a:extLst>
              </a:tr>
              <a:tr h="73260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ПРЕОБРАЗОВАНИЕ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60063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12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/>
              <a:t>СРОКИ ЛИКВИДАЦИИ/РЕОРГАНИЗАЦИИ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5" r="6202" b="12867"/>
          <a:stretch/>
        </p:blipFill>
        <p:spPr>
          <a:xfrm>
            <a:off x="6736280" y="1943028"/>
            <a:ext cx="3382447" cy="3960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8500" y="1946091"/>
            <a:ext cx="5800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1"/>
                </a:solidFill>
                <a:latin typeface="+mj-lt"/>
              </a:rPr>
              <a:t>3 ДНЯ </a:t>
            </a:r>
            <a:r>
              <a:rPr lang="ru-RU" dirty="0">
                <a:latin typeface="+mj-lt"/>
              </a:rPr>
              <a:t>– 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ВНЕСЕНИЕ СВЕДЕНИЙ В ЕГРЮЛ</a:t>
            </a:r>
          </a:p>
          <a:p>
            <a:endParaRPr lang="ru-RU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/>
                </a:solidFill>
                <a:latin typeface="+mj-lt"/>
              </a:rPr>
              <a:t>10 ДНЕЙ </a:t>
            </a:r>
            <a:r>
              <a:rPr lang="ru-RU" b="1" dirty="0">
                <a:latin typeface="+mj-lt"/>
              </a:rPr>
              <a:t>–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УВЕДОМЛЕНИЕ МК РФ И ВНЕСЕНИЕ ПРЕДЛОЖЕНИЙ О ПЕРЕДАЧЕ ДРУГОМУ ЮЛ</a:t>
            </a:r>
          </a:p>
          <a:p>
            <a:endParaRPr lang="ru-RU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/>
                </a:solidFill>
                <a:latin typeface="+mj-lt"/>
              </a:rPr>
              <a:t>2 НЕДЕЛИ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b="1" dirty="0">
                <a:latin typeface="+mj-lt"/>
              </a:rPr>
              <a:t>–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УТВЕРЖДЕНИЕ СОСТАВА ЛИКВИДАЦИОННОЙ КОМИССИИ И ПОРЯДКА ЛИКВИДАЦИИ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/>
                </a:solidFill>
                <a:latin typeface="+mj-lt"/>
              </a:rPr>
              <a:t>2 МЕСЯЦА </a:t>
            </a:r>
            <a:r>
              <a:rPr lang="ru-RU" b="1" dirty="0">
                <a:solidFill>
                  <a:schemeClr val="accent2"/>
                </a:solidFill>
                <a:latin typeface="+mj-lt"/>
              </a:rPr>
              <a:t>–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МИНИМАЛЬНЙ СРОК ПРОВЕДЕНИЯ ЛИКВИДАЦИИ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/>
                </a:solidFill>
                <a:latin typeface="+mj-lt"/>
              </a:rPr>
              <a:t>1 МЕСЯЦ -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ДЛЯ РАССМОТРЕНИЯ В МК </a:t>
            </a:r>
            <a:endParaRPr lang="ru-RU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8095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/>
              <a:t>ДОКУМЕНТЫ ДЛЯ ПЕРЕДАЧИ ПРЕДМЕТОВ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8500" y="1704222"/>
            <a:ext cx="58904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Передаточные акты с приложением:</a:t>
            </a:r>
          </a:p>
          <a:p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230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копии правового акта о ликвидации/реорганизации учреждения</a:t>
            </a:r>
          </a:p>
          <a:p>
            <a:pPr marL="622300" indent="-285750">
              <a:buFont typeface="Wingdings" panose="05000000000000000000" pitchFamily="2" charset="2"/>
              <a:buChar char="ü"/>
            </a:pPr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230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копии приказа о создании ликвидационных комиссий (при ликвидации)</a:t>
            </a:r>
          </a:p>
          <a:p>
            <a:pPr marL="62230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230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актов сверки наличия музейных предметов</a:t>
            </a:r>
          </a:p>
          <a:p>
            <a:pPr marL="62230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230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оригиналы учетной документации</a:t>
            </a:r>
            <a:endParaRPr lang="ru-RU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Документы, подтверждающие полномочия лиц, подписывающих передаточные акты. </a:t>
            </a:r>
          </a:p>
          <a:p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0" r="12867" b="14771"/>
          <a:stretch/>
        </p:blipFill>
        <p:spPr>
          <a:xfrm>
            <a:off x="6627292" y="1599868"/>
            <a:ext cx="3672408" cy="493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3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/>
              <a:t>ТЕЗИСЫ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8" t="2394" r="22388" b="14771"/>
          <a:stretch/>
        </p:blipFill>
        <p:spPr>
          <a:xfrm>
            <a:off x="2252575" y="1843775"/>
            <a:ext cx="864096" cy="12241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8508" y="2097244"/>
            <a:ext cx="54796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  <a:latin typeface="+mj-lt"/>
              </a:rPr>
              <a:t>Музейный фонд Российской Федерации (МФ РФ)</a:t>
            </a:r>
          </a:p>
          <a:p>
            <a:endParaRPr lang="ru-RU" sz="1600" b="1" dirty="0">
              <a:solidFill>
                <a:schemeClr val="accent1"/>
              </a:solidFill>
              <a:latin typeface="+mj-lt"/>
            </a:endParaRPr>
          </a:p>
          <a:p>
            <a:endParaRPr lang="ru-RU" sz="1600" b="1" dirty="0">
              <a:solidFill>
                <a:schemeClr val="accent1"/>
              </a:solidFill>
              <a:latin typeface="+mj-lt"/>
            </a:endParaRPr>
          </a:p>
          <a:p>
            <a:endParaRPr lang="ru-RU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ru-RU" b="1" dirty="0">
                <a:solidFill>
                  <a:schemeClr val="accent1"/>
                </a:solidFill>
                <a:latin typeface="+mj-lt"/>
              </a:rPr>
              <a:t>Предметы и коллекции МФ РФ. Полномочия Министерства культуры Российской Федерации, органов субъектов и органов местного самоуправления</a:t>
            </a:r>
          </a:p>
          <a:p>
            <a:endParaRPr lang="ru-RU" sz="1600" b="1" dirty="0">
              <a:solidFill>
                <a:schemeClr val="accent1"/>
              </a:solidFill>
              <a:latin typeface="+mj-lt"/>
            </a:endParaRPr>
          </a:p>
          <a:p>
            <a:endParaRPr lang="ru-RU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ru-RU" b="1" dirty="0">
                <a:solidFill>
                  <a:schemeClr val="accent1"/>
                </a:solidFill>
                <a:latin typeface="+mj-lt"/>
              </a:rPr>
              <a:t>Музеи в Российской Федерации </a:t>
            </a:r>
            <a:r>
              <a:rPr lang="ru-RU" b="1" dirty="0"/>
              <a:t> 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9" t="6156" r="2519" b="13376"/>
          <a:stretch/>
        </p:blipFill>
        <p:spPr>
          <a:xfrm>
            <a:off x="1871225" y="3494109"/>
            <a:ext cx="1394239" cy="112191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3" t="6026" r="9835" b="15297"/>
          <a:stretch/>
        </p:blipFill>
        <p:spPr>
          <a:xfrm>
            <a:off x="2106340" y="5042225"/>
            <a:ext cx="1361089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85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 smtClean="0"/>
              <a:t>Министерство </a:t>
            </a:r>
            <a:r>
              <a:rPr lang="ru-RU" spc="80" smtClean="0"/>
              <a:t>культуры </a:t>
            </a:r>
            <a:r>
              <a:rPr lang="ru-RU" spc="114" smtClean="0"/>
              <a:t>российской </a:t>
            </a:r>
            <a:r>
              <a:rPr lang="ru-RU" spc="75" smtClean="0"/>
              <a:t>Федерации </a:t>
            </a:r>
            <a:r>
              <a:rPr lang="ru-RU" spc="240" smtClean="0"/>
              <a:t> </a:t>
            </a:r>
            <a:r>
              <a:rPr lang="ru-RU" sz="1100" spc="-5" smtClean="0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20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738664"/>
          </a:xfrm>
        </p:spPr>
        <p:txBody>
          <a:bodyPr/>
          <a:lstStyle/>
          <a:p>
            <a:r>
              <a:rPr lang="ru-RU" dirty="0" smtClean="0"/>
              <a:t>Управление предметами и коллекциями МФ РФ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10196" y="1608224"/>
            <a:ext cx="9489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Приобретать (выкупать), закреплять, передавать и изымать </a:t>
            </a:r>
            <a:r>
              <a:rPr lang="ru-RU" dirty="0" err="1" smtClean="0">
                <a:solidFill>
                  <a:schemeClr val="tx2"/>
                </a:solidFill>
              </a:rPr>
              <a:t>мп</a:t>
            </a:r>
            <a:r>
              <a:rPr lang="ru-RU" dirty="0" smtClean="0">
                <a:solidFill>
                  <a:schemeClr val="tx2"/>
                </a:solidFill>
              </a:rPr>
              <a:t>.;</a:t>
            </a:r>
          </a:p>
          <a:p>
            <a:pPr>
              <a:buClr>
                <a:schemeClr val="accent1"/>
              </a:buClr>
            </a:pPr>
            <a:endParaRPr lang="ru-RU" dirty="0" smtClean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Создавать, реорганизовывать и ликвидировать музеи;</a:t>
            </a:r>
          </a:p>
          <a:p>
            <a:pPr>
              <a:buClr>
                <a:schemeClr val="accent1"/>
              </a:buClr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Осуществлять нормативно-правовое регулирование и предоставлять нормативные и методические материалы, необходимые для выполнения музеями своих обязательств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Осуществлять государственный контроль в части проверки состояния сохранности, учета и хранения музейных предметов и коллекций МФ РФ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Обеспечивать финансовые и иные условия для хранения и использования МФ РФ, устанавливать особые формы поддержки государственных музеев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/>
                </a:solidFill>
              </a:rPr>
              <a:t>Оказывать содействие музею в размещении заказов на реставрацию в специализированных реставрационных организациях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80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21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738664"/>
          </a:xfrm>
        </p:spPr>
        <p:txBody>
          <a:bodyPr/>
          <a:lstStyle/>
          <a:p>
            <a:r>
              <a:rPr lang="ru-RU" dirty="0"/>
              <a:t>Основы законодательства Российской Федерации о культуре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8500" y="1981225"/>
            <a:ext cx="9677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Статья 14. Право собственности в области культуры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Каждый человек имеет право собственности в области культуры. Право собственности распространяется на имеющие историко-культурное значение предметы, коллекции и собрания, здания и сооружения, организации, учреждения, предприятия и иные объекты.</a:t>
            </a:r>
          </a:p>
          <a:p>
            <a:pPr algn="just"/>
            <a:endParaRPr lang="ru-RU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</a:rPr>
              <a:t>Порядок приобретения, условия владения, пользования и распоряжения объектами собственности в области культуры регламентируется законодательством Российской Федерации.</a:t>
            </a:r>
            <a:endParaRPr lang="ru-RU" b="0" i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0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22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98500" y="535899"/>
            <a:ext cx="9677400" cy="738664"/>
          </a:xfrm>
        </p:spPr>
        <p:txBody>
          <a:bodyPr/>
          <a:lstStyle/>
          <a:p>
            <a:r>
              <a:rPr lang="ru-RU" dirty="0"/>
              <a:t>Основы </a:t>
            </a:r>
            <a:r>
              <a:rPr lang="ru-RU" dirty="0" smtClean="0"/>
              <a:t>законодательства Российской Федерации о культуре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36600" y="1718990"/>
            <a:ext cx="9601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Статья 4. Область применения Основ законодательства Российской Федерации о культуре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музейное дело и коллекционирование;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международные культурные обмены;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производство материалов, оборудования и других средств, необходимых для сохранения, создания, распространения и освоения культурных ценностей;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иная деятельность, в результате которой сохраняются, создаются, распространяются и осваиваются культурные ценности.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Статья 12. Право на приобщение к культурным ценностям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Каждый человек имеет право на приобщение к культурным ценностям, на доступ к государственным библиотечным, музейным, архивным фондам, иным собраниям во всех областях культурной деятельности. Ограничения доступности культурных ценностей по соображениям секретности или особого режима пользования устанавливаются законодательством Российской Федерации. </a:t>
            </a:r>
          </a:p>
          <a:p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98500" y="1549177"/>
            <a:ext cx="9601200" cy="48352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93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/>
                </a:solidFill>
              </a:rPr>
              <a:t>Статья 26. Общероссийские библиотечный, музейный, архивный и иные фонды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cs typeface="Arial" panose="020B0604020202020204" pitchFamily="34" charset="0"/>
            </a:endParaRPr>
          </a:p>
          <a:p>
            <a:pPr lvl="0" indent="5397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cs typeface="Arial" panose="020B0604020202020204" pitchFamily="34" charset="0"/>
              </a:rPr>
              <a:t>Целостность общероссийских библиотечного, музейного, архивного, кино-, фото- и иных аналогичных фондов, порядок их сохранения, функционирования и развития обеспечивается государством.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cs typeface="Arial" panose="020B0604020202020204" pitchFamily="34" charset="0"/>
              </a:rPr>
              <a:t>Предметы Музейного фонда Российской Федерации, документы Архивного фонда Российской Федерации и национального библиотечного фонда, находящиеся в оперативном управлении государственных (муниципальных) учреждений культуры, подлежат отнесению к особо ценному движимому имуществу государственных (муниципальных) учреждений культуры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2"/>
                </a:solidFill>
              </a:rPr>
              <a:t>Статья 36. Обязанности государства по ведению статистики культуры</a:t>
            </a:r>
          </a:p>
          <a:p>
            <a:r>
              <a:rPr lang="ru-RU" b="1" dirty="0">
                <a:solidFill>
                  <a:schemeClr val="tx2"/>
                </a:solidFill>
              </a:rPr>
              <a:t> </a:t>
            </a:r>
          </a:p>
          <a:p>
            <a:pPr indent="539750"/>
            <a:r>
              <a:rPr lang="ru-RU" dirty="0">
                <a:solidFill>
                  <a:schemeClr val="tx2"/>
                </a:solidFill>
              </a:rPr>
              <a:t>Органы государственной власти ведают всей официальной статистикой культуры в Российской Федерации, обязаны обеспечить ее достоверность, своевременность и открытость.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9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/>
              <a:t>СТАТИСТИКА (2015)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9822" y="352840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59 872 401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63530" y="364138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20 377 670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93772" y="633988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/>
              <a:t>2630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37064" y="633988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b="1" dirty="0"/>
              <a:t>2538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062580678"/>
              </p:ext>
            </p:extLst>
          </p:nvPr>
        </p:nvGraphicFramePr>
        <p:xfrm>
          <a:off x="698501" y="2855457"/>
          <a:ext cx="4000127" cy="367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728612" y="633988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29150" y="248612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80 250 071</a:t>
            </a:r>
            <a:endParaRPr lang="ru-RU" dirty="0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502182388"/>
              </p:ext>
            </p:extLst>
          </p:nvPr>
        </p:nvGraphicFramePr>
        <p:xfrm>
          <a:off x="5850756" y="2855457"/>
          <a:ext cx="4116915" cy="338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17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713557"/>
            <a:ext cx="9677400" cy="369332"/>
          </a:xfrm>
        </p:spPr>
        <p:txBody>
          <a:bodyPr/>
          <a:lstStyle/>
          <a:p>
            <a:r>
              <a:rPr lang="ru-RU" dirty="0"/>
              <a:t>Музейный фонд Российской Федерации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8500" y="2053233"/>
            <a:ext cx="9372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Музейный фонд СССР </a:t>
            </a:r>
            <a:r>
              <a:rPr lang="ru-RU" dirty="0">
                <a:solidFill>
                  <a:schemeClr val="tx2"/>
                </a:solidFill>
              </a:rPr>
              <a:t>-  фонд СССР, совокупность памятников естественной истории, материальной и духовной культуры в стране (независимо от времени их происхождения, места нахождения, материала и техники изготовления), имеющих научное, политическое, историческое или художественное значение.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Музейный фонд </a:t>
            </a:r>
            <a:r>
              <a:rPr lang="ru-RU" dirty="0">
                <a:solidFill>
                  <a:schemeClr val="tx2"/>
                </a:solidFill>
              </a:rPr>
              <a:t>- совокупность постоянно находящихся на территории Российской Федерации музейных предметов и музейных коллекций, гражданский оборот которых допускается только с соблюдением ограничений, установленных Федеральным законом.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Музейный фонд Российской Федерации </a:t>
            </a:r>
            <a:r>
              <a:rPr lang="ru-RU" dirty="0">
                <a:solidFill>
                  <a:schemeClr val="tx2"/>
                </a:solidFill>
              </a:rPr>
              <a:t>- совокупность подлежащих государственному учету и постоянно находящихся на территории Российской Федерации музейных предметов и музейных коллекций, гражданский оборот которых допускается с соблюдением ограничений, установленных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416340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8500" y="1837209"/>
            <a:ext cx="9677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Музейный фонд Российской Федерации </a:t>
            </a:r>
            <a:r>
              <a:rPr lang="ru-RU" dirty="0">
                <a:solidFill>
                  <a:schemeClr val="tx2"/>
                </a:solidFill>
              </a:rPr>
              <a:t>- совокупность </a:t>
            </a:r>
            <a:r>
              <a:rPr lang="ru-RU" u="sng" dirty="0">
                <a:solidFill>
                  <a:schemeClr val="tx2"/>
                </a:solidFill>
              </a:rPr>
              <a:t>подлежащих государственному учету</a:t>
            </a:r>
            <a:r>
              <a:rPr lang="ru-RU" dirty="0">
                <a:solidFill>
                  <a:schemeClr val="tx2"/>
                </a:solidFill>
              </a:rPr>
              <a:t> и </a:t>
            </a:r>
            <a:r>
              <a:rPr lang="ru-RU" u="sng" dirty="0">
                <a:solidFill>
                  <a:schemeClr val="tx2"/>
                </a:solidFill>
              </a:rPr>
              <a:t>постоянно находящихся на территории Российской Федерации</a:t>
            </a:r>
            <a:r>
              <a:rPr lang="ru-RU" dirty="0">
                <a:solidFill>
                  <a:schemeClr val="tx2"/>
                </a:solidFill>
              </a:rPr>
              <a:t> музейных предметов и музейных коллекций, </a:t>
            </a:r>
            <a:r>
              <a:rPr lang="ru-RU" u="sng" dirty="0">
                <a:solidFill>
                  <a:schemeClr val="tx2"/>
                </a:solidFill>
              </a:rPr>
              <a:t>гражданский оборот </a:t>
            </a:r>
            <a:r>
              <a:rPr lang="ru-RU" dirty="0">
                <a:solidFill>
                  <a:schemeClr val="tx2"/>
                </a:solidFill>
              </a:rPr>
              <a:t>которых </a:t>
            </a:r>
            <a:r>
              <a:rPr lang="ru-RU" u="sng" dirty="0">
                <a:solidFill>
                  <a:schemeClr val="tx2"/>
                </a:solidFill>
              </a:rPr>
              <a:t>допускается с соблюдением ограничений</a:t>
            </a:r>
            <a:r>
              <a:rPr lang="ru-RU" dirty="0">
                <a:solidFill>
                  <a:schemeClr val="tx2"/>
                </a:solidFill>
              </a:rPr>
              <a:t>, установленных Федеральным законом;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Музей </a:t>
            </a:r>
            <a:r>
              <a:rPr lang="ru-RU" dirty="0">
                <a:solidFill>
                  <a:schemeClr val="tx2"/>
                </a:solidFill>
              </a:rPr>
              <a:t>- некоммерческое учреждение культуры, </a:t>
            </a:r>
            <a:r>
              <a:rPr lang="ru-RU" u="sng" dirty="0">
                <a:solidFill>
                  <a:schemeClr val="tx2"/>
                </a:solidFill>
              </a:rPr>
              <a:t>созданное собственником для</a:t>
            </a:r>
            <a:r>
              <a:rPr lang="ru-RU" dirty="0">
                <a:solidFill>
                  <a:schemeClr val="tx2"/>
                </a:solidFill>
              </a:rPr>
              <a:t> хранения, изучения и публичного представления музейных предметов и музейных коллекций, включенных в состав Музейного фонда Российской Федерации, а также </a:t>
            </a:r>
            <a:r>
              <a:rPr lang="ru-RU" u="sng" dirty="0">
                <a:solidFill>
                  <a:schemeClr val="tx2"/>
                </a:solidFill>
              </a:rPr>
              <a:t>для достижения иных целей</a:t>
            </a:r>
            <a:r>
              <a:rPr lang="ru-RU" dirty="0">
                <a:solidFill>
                  <a:schemeClr val="tx2"/>
                </a:solidFill>
              </a:rPr>
              <a:t>, определенных Федеральным законом.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698500" y="541065"/>
            <a:ext cx="9677400" cy="738664"/>
          </a:xfrm>
        </p:spPr>
        <p:txBody>
          <a:bodyPr/>
          <a:lstStyle/>
          <a:p>
            <a:pPr algn="l"/>
            <a:r>
              <a:rPr lang="ru-RU" dirty="0"/>
              <a:t>Правовое положение предметов МФ РФ и правомочия собственника </a:t>
            </a:r>
          </a:p>
        </p:txBody>
      </p:sp>
    </p:spTree>
    <p:extLst>
      <p:ext uri="{BB962C8B-B14F-4D97-AF65-F5344CB8AC3E}">
        <p14:creationId xmlns:p14="http://schemas.microsoft.com/office/powerpoint/2010/main" val="179838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369332"/>
          </a:xfrm>
        </p:spPr>
        <p:txBody>
          <a:bodyPr/>
          <a:lstStyle/>
          <a:p>
            <a:r>
              <a:rPr lang="ru-RU" dirty="0"/>
              <a:t>СОСТАВ МУЗЕЙНОГО ФОНДА РФ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43616630"/>
              </p:ext>
            </p:extLst>
          </p:nvPr>
        </p:nvGraphicFramePr>
        <p:xfrm>
          <a:off x="698500" y="1551208"/>
          <a:ext cx="6274764" cy="564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637707" y="2524766"/>
            <a:ext cx="2418652" cy="1872208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875092" y="2524766"/>
            <a:ext cx="914400" cy="3696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Музейные предметы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175665" y="5653633"/>
            <a:ext cx="1460817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175664" y="4861545"/>
            <a:ext cx="1460817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7175664" y="3432072"/>
            <a:ext cx="1460817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98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ru-RU"/>
              <a:t>Министерство культуры российской Федерации  |</a:t>
            </a:r>
            <a:endParaRPr lang="ru-RU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81D60167-4931-47E6-BA6A-407CBD079E47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738664"/>
          </a:xfrm>
        </p:spPr>
        <p:txBody>
          <a:bodyPr/>
          <a:lstStyle/>
          <a:p>
            <a:pPr algn="ctr"/>
            <a:r>
              <a:rPr lang="ru-RU" dirty="0"/>
              <a:t>МУЗЕЙНЫЕ ПРЕДМЕТЫ КАК ОБЪЕКТЫ ГРАЖДАНСКИХ ПРАВООТНОШЕНИЙ</a:t>
            </a:r>
          </a:p>
        </p:txBody>
      </p:sp>
      <p:graphicFrame>
        <p:nvGraphicFramePr>
          <p:cNvPr id="13" name="Диаграмма 7"/>
          <p:cNvGraphicFramePr>
            <a:graphicFrameLocks noGrp="1"/>
          </p:cNvGraphicFramePr>
          <p:nvPr>
            <p:ph type="chart" sz="quarter" idx="10"/>
            <p:extLst/>
          </p:nvPr>
        </p:nvGraphicFramePr>
        <p:xfrm>
          <a:off x="736600" y="1765201"/>
          <a:ext cx="9601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440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14"/>
            <a:ext cx="9677400" cy="738664"/>
          </a:xfrm>
        </p:spPr>
        <p:txBody>
          <a:bodyPr/>
          <a:lstStyle/>
          <a:p>
            <a:r>
              <a:rPr lang="ru-RU" dirty="0"/>
              <a:t>ВЕЩНОЕ ПРАВО КАК ПОДОТРАСЛЬ ГРАЖДАНСКОГО ПРАВА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4839" y="4213473"/>
            <a:ext cx="7240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err="1"/>
              <a:t>Подотрасль</a:t>
            </a:r>
            <a:r>
              <a:rPr lang="ru-RU" dirty="0"/>
              <a:t> гражданского права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698499" y="1648231"/>
          <a:ext cx="9601200" cy="52295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340175918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81472478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3460028865"/>
                    </a:ext>
                  </a:extLst>
                </a:gridCol>
              </a:tblGrid>
              <a:tr h="73213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ВЕЩНЫЕ ПРАВА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ОБЯЗАТЕЛЬСТВЕННЫЕ ПРАВА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ИНТЕЛЛЕКТУАЛЬНЫЕ ПРАВА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4390839"/>
                  </a:ext>
                </a:extLst>
              </a:tr>
              <a:tr h="449740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/>
                        <a:t>Закрепляют принадлежность вещей субъектам гражданских правоотношений (</a:t>
                      </a:r>
                      <a:r>
                        <a:rPr lang="ru-RU" b="1" dirty="0"/>
                        <a:t>статику</a:t>
                      </a:r>
                      <a:r>
                        <a:rPr lang="ru-RU" dirty="0"/>
                        <a:t> имущественных отношений)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/>
                        <a:t>Оформляют переход вещей и иных ОГП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субъектам гражданских правоотношений (</a:t>
                      </a:r>
                      <a:r>
                        <a:rPr lang="ru-RU" b="1" dirty="0"/>
                        <a:t>динамику</a:t>
                      </a:r>
                      <a:r>
                        <a:rPr lang="ru-RU" dirty="0"/>
                        <a:t> имущественных отношений, т.е. гражданский оборот)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/>
                        <a:t>Объектом ИП являются нематериальные результаты творческой деятельности либо средства индивидуализации (</a:t>
                      </a:r>
                      <a:r>
                        <a:rPr lang="ru-RU" b="1" dirty="0"/>
                        <a:t>т.е. не вещи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1541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230"/>
              </a:lnSpc>
            </a:pPr>
            <a:r>
              <a:rPr lang="ru-RU" spc="100"/>
              <a:t>Министерство </a:t>
            </a:r>
            <a:r>
              <a:rPr lang="ru-RU" spc="80"/>
              <a:t>культуры </a:t>
            </a:r>
            <a:r>
              <a:rPr lang="ru-RU" spc="114"/>
              <a:t>российской </a:t>
            </a:r>
            <a:r>
              <a:rPr lang="ru-RU" spc="75"/>
              <a:t>Федерации </a:t>
            </a:r>
            <a:r>
              <a:rPr lang="ru-RU" spc="240"/>
              <a:t> </a:t>
            </a:r>
            <a:r>
              <a:rPr lang="ru-RU" sz="1100" spc="-5"/>
              <a:t>|</a:t>
            </a:r>
            <a:endParaRPr lang="ru-RU" sz="1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919"/>
              </a:lnSpc>
            </a:pPr>
            <a:fld id="{81D60167-4931-47E6-BA6A-407CBD079E47}" type="slidenum">
              <a:rPr lang="ru-RU" smtClean="0"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8500" y="616953"/>
            <a:ext cx="9677400" cy="369332"/>
          </a:xfrm>
        </p:spPr>
        <p:txBody>
          <a:bodyPr/>
          <a:lstStyle/>
          <a:p>
            <a:r>
              <a:rPr lang="ru-RU" dirty="0"/>
              <a:t>ВИДЫ ВЕЩНЫХ ПРАВ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500" y="1909217"/>
            <a:ext cx="53682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chemeClr val="accent1"/>
              </a:buClr>
              <a:buFont typeface="+mj-lt"/>
              <a:buAutoNum type="romanUcPeriod"/>
            </a:pPr>
            <a:r>
              <a:rPr lang="ru-RU" b="1" dirty="0">
                <a:solidFill>
                  <a:schemeClr val="tx2"/>
                </a:solidFill>
              </a:rPr>
              <a:t>Право собственности</a:t>
            </a:r>
            <a:r>
              <a:rPr lang="ru-RU" dirty="0">
                <a:solidFill>
                  <a:schemeClr val="tx2"/>
                </a:solidFill>
              </a:rPr>
              <a:t> – наиболее широкое по объему правомочий вещное право, предоставляющее </a:t>
            </a:r>
            <a:r>
              <a:rPr lang="ru-RU" dirty="0" err="1">
                <a:solidFill>
                  <a:schemeClr val="tx2"/>
                </a:solidFill>
              </a:rPr>
              <a:t>управомоченному</a:t>
            </a:r>
            <a:r>
              <a:rPr lang="ru-RU" dirty="0">
                <a:solidFill>
                  <a:schemeClr val="tx2"/>
                </a:solidFill>
              </a:rPr>
              <a:t> лицу максимальные (хотя отнюдь и не безграничные) возможности использования принадлежащих ему вещей.</a:t>
            </a:r>
          </a:p>
          <a:p>
            <a:pPr marL="400050" indent="-400050">
              <a:buClr>
                <a:schemeClr val="accent1"/>
              </a:buClr>
              <a:buFont typeface="+mj-lt"/>
              <a:buAutoNum type="romanUcPeriod"/>
            </a:pPr>
            <a:r>
              <a:rPr lang="ru-RU" b="1" dirty="0">
                <a:solidFill>
                  <a:schemeClr val="tx2"/>
                </a:solidFill>
              </a:rPr>
              <a:t>Ограниченные вещные права</a:t>
            </a:r>
            <a:r>
              <a:rPr lang="ru-RU" dirty="0">
                <a:solidFill>
                  <a:schemeClr val="tx2"/>
                </a:solidFill>
              </a:rPr>
              <a:t> (для земельных участков и недвижимости).</a:t>
            </a:r>
          </a:p>
          <a:p>
            <a:pPr marL="400050" indent="-400050">
              <a:buClr>
                <a:schemeClr val="accent1"/>
              </a:buClr>
              <a:buFont typeface="+mj-lt"/>
              <a:buAutoNum type="romanUcPeriod"/>
            </a:pPr>
            <a:r>
              <a:rPr lang="ru-RU" b="1" dirty="0">
                <a:solidFill>
                  <a:schemeClr val="tx2"/>
                </a:solidFill>
              </a:rPr>
              <a:t>Право оперативного управления и хозяйственного ведения</a:t>
            </a:r>
            <a:r>
              <a:rPr lang="ru-RU" dirty="0">
                <a:solidFill>
                  <a:schemeClr val="tx2"/>
                </a:solidFill>
              </a:rPr>
              <a:t> – оформляют условную имущественную обособленность государственных учреждений – </a:t>
            </a:r>
            <a:r>
              <a:rPr lang="ru-RU" dirty="0" err="1">
                <a:solidFill>
                  <a:schemeClr val="tx2"/>
                </a:solidFill>
              </a:rPr>
              <a:t>несобственников</a:t>
            </a:r>
            <a:r>
              <a:rPr lang="ru-RU" dirty="0">
                <a:solidFill>
                  <a:schemeClr val="tx2"/>
                </a:solidFill>
              </a:rPr>
              <a:t> закрепленного за ними государственного имущества, позволяя последним считаться самостоятельными участниками гражданско-правовых отношений.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282804" y="1765201"/>
            <a:ext cx="0" cy="494533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44073" y="1921205"/>
            <a:ext cx="34544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3"/>
                </a:solidFill>
                <a:latin typeface="+mj-lt"/>
              </a:rPr>
              <a:t>ПРАВОМОЧИЯ</a:t>
            </a:r>
          </a:p>
          <a:p>
            <a:pPr algn="ctr"/>
            <a:endParaRPr lang="ru-RU" b="1" dirty="0">
              <a:solidFill>
                <a:schemeClr val="accent3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>Право законного (титульного) владения вещью – </a:t>
            </a:r>
            <a:r>
              <a:rPr lang="ru-RU" dirty="0">
                <a:solidFill>
                  <a:schemeClr val="tx2"/>
                </a:solidFill>
              </a:rPr>
              <a:t>владелец наделен правом защищать чужое имущество</a:t>
            </a:r>
            <a:r>
              <a:rPr lang="ru-RU" b="1" dirty="0">
                <a:solidFill>
                  <a:schemeClr val="accent2"/>
                </a:solidFill>
                <a:latin typeface="+mj-lt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>Право защиты фактического (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беститульного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) владения – </a:t>
            </a:r>
            <a:r>
              <a:rPr lang="ru-RU" dirty="0">
                <a:solidFill>
                  <a:schemeClr val="tx2"/>
                </a:solidFill>
              </a:rPr>
              <a:t>фактический владелец защищает свое господство над вещью</a:t>
            </a:r>
          </a:p>
        </p:txBody>
      </p:sp>
    </p:spTree>
    <p:extLst>
      <p:ext uri="{BB962C8B-B14F-4D97-AF65-F5344CB8AC3E}">
        <p14:creationId xmlns:p14="http://schemas.microsoft.com/office/powerpoint/2010/main" val="4087496752"/>
      </p:ext>
    </p:extLst>
  </p:cSld>
  <p:clrMapOvr>
    <a:masterClrMapping/>
  </p:clrMapOvr>
</p:sld>
</file>

<file path=ppt/theme/theme1.xml><?xml version="1.0" encoding="utf-8"?>
<a:theme xmlns:a="http://schemas.openxmlformats.org/drawingml/2006/main" name="M-Cult-16">
  <a:themeElements>
    <a:clrScheme name="M">
      <a:dk1>
        <a:srgbClr val="141313"/>
      </a:dk1>
      <a:lt1>
        <a:srgbClr val="FFFFFF"/>
      </a:lt1>
      <a:dk2>
        <a:srgbClr val="0A387A"/>
      </a:dk2>
      <a:lt2>
        <a:srgbClr val="DBDCDB"/>
      </a:lt2>
      <a:accent1>
        <a:srgbClr val="D05120"/>
      </a:accent1>
      <a:accent2>
        <a:srgbClr val="3E65A0"/>
      </a:accent2>
      <a:accent3>
        <a:srgbClr val="B42233"/>
      </a:accent3>
      <a:accent4>
        <a:srgbClr val="8064A2"/>
      </a:accent4>
      <a:accent5>
        <a:srgbClr val="99A1A3"/>
      </a:accent5>
      <a:accent6>
        <a:srgbClr val="708074"/>
      </a:accent6>
      <a:hlink>
        <a:srgbClr val="36427F"/>
      </a:hlink>
      <a:folHlink>
        <a:srgbClr val="800080"/>
      </a:folHlink>
    </a:clrScheme>
    <a:fontScheme name="Важ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Минкультуры России (новая)</Template>
  <TotalTime>564</TotalTime>
  <Words>1399</Words>
  <Application>Microsoft Office PowerPoint</Application>
  <PresentationFormat>Произвольный</PresentationFormat>
  <Paragraphs>267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Verdana</vt:lpstr>
      <vt:lpstr>Wingdings</vt:lpstr>
      <vt:lpstr>M-Cult-16</vt:lpstr>
      <vt:lpstr>Управление  Музейным фондом Российской Федерации</vt:lpstr>
      <vt:lpstr>ТЕЗИСЫ</vt:lpstr>
      <vt:lpstr>СТАТИСТИКА (2015)</vt:lpstr>
      <vt:lpstr>Музейный фонд Российской Федерации </vt:lpstr>
      <vt:lpstr>Правовое положение предметов МФ РФ и правомочия собственника </vt:lpstr>
      <vt:lpstr>СОСТАВ МУЗЕЙНОГО ФОНДА РФ</vt:lpstr>
      <vt:lpstr>МУЗЕЙНЫЕ ПРЕДМЕТЫ КАК ОБЪЕКТЫ ГРАЖДАНСКИХ ПРАВООТНОШЕНИЙ</vt:lpstr>
      <vt:lpstr>ВЕЩНОЕ ПРАВО КАК ПОДОТРАСЛЬ ГРАЖДАНСКОГО ПРАВА</vt:lpstr>
      <vt:lpstr>ВИДЫ ВЕЩНЫХ ПРАВ</vt:lpstr>
      <vt:lpstr>Содержание права собственности</vt:lpstr>
      <vt:lpstr>МУЗЕЙНЫЕ ПРЕДМЕТЫ В МУЗЕЕ</vt:lpstr>
      <vt:lpstr>ОБЯЗАТЕЛЬСТВА МУЗЕЕВ</vt:lpstr>
      <vt:lpstr>ОСОБЕННОСТИ ПРАВОВОГО ПОЛОЖЕНИЯ  МУЗЕЙНОГО ФОНДА РОССИЙСКОЙ ФЕДЕРАЦИИ </vt:lpstr>
      <vt:lpstr>ОСОБЕННОСТИ ПРАВОВОГО ПОЛОЖЕНИЯ  МУЗЕЕВ В РОССИЙСКОЙ ФЕДЕРАЦИИ</vt:lpstr>
      <vt:lpstr>ПОРЯДОК РЕОРГАНИЗАЦИИ И ЛИКВИДАЦИИ МУЗЕЕВ</vt:lpstr>
      <vt:lpstr>ПОНЯТИЯ РЕОРГАНИЗАЦИИ и ЛИКВИДАЦИИ</vt:lpstr>
      <vt:lpstr>ФОРМЫ РЕОРГАНИЗАЦИИ </vt:lpstr>
      <vt:lpstr>СРОКИ ЛИКВИДАЦИИ/РЕОРГАНИЗАЦИИ</vt:lpstr>
      <vt:lpstr>ДОКУМЕНТЫ ДЛЯ ПЕРЕДАЧИ ПРЕДМЕТОВ</vt:lpstr>
      <vt:lpstr>Управление предметами и коллекциями МФ РФ  </vt:lpstr>
      <vt:lpstr>Основы законодательства Российской Федерации о культуре</vt:lpstr>
      <vt:lpstr>Основы законодательства Российской Федерации о культуре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Маркова</dc:creator>
  <cp:lastModifiedBy>Маркова Дарья Юрьевна</cp:lastModifiedBy>
  <cp:revision>48</cp:revision>
  <dcterms:created xsi:type="dcterms:W3CDTF">2017-05-21T19:25:28Z</dcterms:created>
  <dcterms:modified xsi:type="dcterms:W3CDTF">2017-05-26T06:50:02Z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2016-01-27T00:00:00Z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2016-01-27T00:00:00Z</vt:filetime>
  </property>
</Properties>
</file>